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268" r:id="rId4"/>
    <p:sldId id="324" r:id="rId5"/>
    <p:sldId id="330" r:id="rId6"/>
    <p:sldId id="331" r:id="rId7"/>
    <p:sldId id="326" r:id="rId8"/>
    <p:sldId id="327" r:id="rId9"/>
    <p:sldId id="264" r:id="rId10"/>
    <p:sldId id="276" r:id="rId11"/>
    <p:sldId id="271" r:id="rId12"/>
    <p:sldId id="332" r:id="rId13"/>
    <p:sldId id="272" r:id="rId14"/>
    <p:sldId id="288" r:id="rId15"/>
    <p:sldId id="273" r:id="rId16"/>
    <p:sldId id="333" r:id="rId17"/>
    <p:sldId id="316" r:id="rId18"/>
    <p:sldId id="303" r:id="rId19"/>
    <p:sldId id="302" r:id="rId20"/>
    <p:sldId id="314" r:id="rId21"/>
    <p:sldId id="315" r:id="rId22"/>
    <p:sldId id="317" r:id="rId23"/>
    <p:sldId id="335" r:id="rId24"/>
    <p:sldId id="318" r:id="rId25"/>
    <p:sldId id="294" r:id="rId26"/>
    <p:sldId id="305" r:id="rId27"/>
    <p:sldId id="307" r:id="rId28"/>
    <p:sldId id="337" r:id="rId29"/>
    <p:sldId id="336" r:id="rId30"/>
    <p:sldId id="263" r:id="rId31"/>
  </p:sldIdLst>
  <p:sldSz cx="12192000" cy="6858000"/>
  <p:notesSz cx="6858000" cy="9144000"/>
  <p:embeddedFontLst>
    <p:embeddedFont>
      <p:font typeface="나눔바른고딕" panose="020B0603020101020101" pitchFamily="50" charset="-127"/>
      <p:regular r:id="rId33"/>
      <p:bold r:id="rId34"/>
    </p:embeddedFont>
    <p:embeddedFont>
      <p:font typeface="나눔바른고딕 Light" panose="020B060302010102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6505" autoAdjust="0"/>
  </p:normalViewPr>
  <p:slideViewPr>
    <p:cSldViewPr snapToGrid="0">
      <p:cViewPr varScale="1">
        <p:scale>
          <a:sx n="48" d="100"/>
          <a:sy n="48" d="100"/>
        </p:scale>
        <p:origin x="20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839C9-C029-49A9-8753-CB06AC9EE578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F81EE-30AA-4A98-8B32-80B973496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50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안녕하세요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시차조의</a:t>
            </a:r>
            <a:r>
              <a:rPr lang="ko-KR" altLang="en-US" sz="1800" dirty="0"/>
              <a:t> 발표를 </a:t>
            </a:r>
            <a:r>
              <a:rPr lang="ko-KR" altLang="en-US" sz="1800" dirty="0" err="1"/>
              <a:t>맡게된</a:t>
            </a:r>
            <a:r>
              <a:rPr lang="ko-KR" altLang="en-US" sz="1800" dirty="0"/>
              <a:t> 홍성민이라고 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저희 프로젝트 타이틀은 </a:t>
            </a:r>
            <a:r>
              <a:rPr lang="en-US" altLang="ko-KR" sz="1800" dirty="0"/>
              <a:t>“</a:t>
            </a:r>
            <a:r>
              <a:rPr lang="ko-KR" altLang="en-US" sz="1800" dirty="0"/>
              <a:t>스마트커리어</a:t>
            </a:r>
            <a:r>
              <a:rPr lang="en-US" altLang="ko-KR" sz="1800" dirty="0"/>
              <a:t>“</a:t>
            </a:r>
            <a:r>
              <a:rPr lang="ko-KR" altLang="en-US" sz="1800" dirty="0"/>
              <a:t>이고</a:t>
            </a:r>
            <a:r>
              <a:rPr lang="en-US" altLang="ko-KR" sz="1800" dirty="0"/>
              <a:t>, </a:t>
            </a:r>
            <a:r>
              <a:rPr lang="ko-KR" altLang="en-US" sz="1800" dirty="0"/>
              <a:t>조원은 </a:t>
            </a:r>
            <a:r>
              <a:rPr lang="ko-KR" altLang="en-US" sz="1800" dirty="0" err="1"/>
              <a:t>김은비님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김은수님</a:t>
            </a:r>
            <a:r>
              <a:rPr lang="en-US" altLang="ko-KR" sz="1800" dirty="0"/>
              <a:t>, </a:t>
            </a:r>
            <a:r>
              <a:rPr lang="ko-KR" altLang="en-US" sz="1800" dirty="0"/>
              <a:t>백서연님</a:t>
            </a:r>
            <a:r>
              <a:rPr lang="en-US" altLang="ko-KR" sz="1800" dirty="0"/>
              <a:t>, </a:t>
            </a:r>
            <a:r>
              <a:rPr lang="ko-KR" altLang="en-US" sz="1800" dirty="0"/>
              <a:t>그리고 저로 구성되어 있으며</a:t>
            </a:r>
            <a:r>
              <a:rPr lang="en-US" altLang="ko-KR" sz="1800" dirty="0"/>
              <a:t>, </a:t>
            </a:r>
            <a:r>
              <a:rPr lang="ko-KR" altLang="en-US" sz="1800" dirty="0"/>
              <a:t>저희 </a:t>
            </a:r>
            <a:r>
              <a:rPr lang="ko-KR" altLang="en-US" sz="1800" dirty="0" err="1"/>
              <a:t>멘토님는</a:t>
            </a:r>
            <a:r>
              <a:rPr lang="ko-KR" altLang="en-US" sz="1800" dirty="0"/>
              <a:t> 미국 </a:t>
            </a:r>
            <a:r>
              <a:rPr lang="ko-KR" altLang="en-US" sz="1800" dirty="0" err="1"/>
              <a:t>시에틀에</a:t>
            </a:r>
            <a:r>
              <a:rPr lang="ko-KR" altLang="en-US" sz="1800" dirty="0"/>
              <a:t> 계시는 </a:t>
            </a:r>
            <a:r>
              <a:rPr lang="ko-KR" altLang="en-US" sz="1800" dirty="0" err="1"/>
              <a:t>송재희님이십니다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868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우선 </a:t>
            </a:r>
            <a:r>
              <a:rPr lang="ko-KR" altLang="en-US" dirty="0" err="1"/>
              <a:t>웹스크래핑을</a:t>
            </a:r>
            <a:r>
              <a:rPr lang="ko-KR" altLang="en-US" dirty="0"/>
              <a:t> 통하여 데이터를 얻고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얻은 데이터를 탐구한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전처리 작업을 거쳐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 시각화를 진행하려고 합니다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&lt;</a:t>
            </a:r>
            <a:r>
              <a:rPr lang="ko-KR" altLang="en-US" baseline="0" dirty="0"/>
              <a:t>더 나아가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중심의 맞춤형 서비스를 제공하기 위한 일환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Tableau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사용자가 직접 자신의 배경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경력과 맞는 데이터 베이스를 시각화 하려고 계획하였습니다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39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스크레핑은</a:t>
            </a:r>
            <a:r>
              <a:rPr lang="ko-KR" altLang="en-US" dirty="0"/>
              <a:t> 우선 </a:t>
            </a:r>
            <a:r>
              <a:rPr lang="ko-KR" altLang="en-US" dirty="0" err="1"/>
              <a:t>웹스크레핑을</a:t>
            </a:r>
            <a:r>
              <a:rPr lang="ko-KR" altLang="en-US" dirty="0"/>
              <a:t> 할 홈페이지를 정하고</a:t>
            </a:r>
            <a:r>
              <a:rPr lang="en-US" altLang="ko-KR" dirty="0"/>
              <a:t>, </a:t>
            </a:r>
            <a:r>
              <a:rPr lang="ko-KR" altLang="en-US" dirty="0"/>
              <a:t>코드를 짜 웹 </a:t>
            </a:r>
            <a:r>
              <a:rPr lang="ko-KR" altLang="en-US" dirty="0" err="1"/>
              <a:t>스크래핑을</a:t>
            </a:r>
            <a:r>
              <a:rPr lang="ko-KR" altLang="en-US" dirty="0"/>
              <a:t> 한 후</a:t>
            </a:r>
            <a:r>
              <a:rPr lang="en-US" altLang="ko-KR" dirty="0"/>
              <a:t>, </a:t>
            </a:r>
            <a:r>
              <a:rPr lang="ko-KR" altLang="en-US" dirty="0"/>
              <a:t>몽고</a:t>
            </a:r>
            <a:r>
              <a:rPr lang="en-US" altLang="ko-KR" dirty="0"/>
              <a:t>DB</a:t>
            </a:r>
            <a:r>
              <a:rPr lang="ko-KR" altLang="en-US" dirty="0"/>
              <a:t>에 데이터를 저장하는 방식으로 진행하였습니다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09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스크레핑</a:t>
            </a:r>
            <a:r>
              <a:rPr lang="ko-KR" altLang="en-US" dirty="0"/>
              <a:t> 할 사이트는 위와 같은 설문조사를 기준으로 가장 많이 사용되는 </a:t>
            </a:r>
            <a:r>
              <a:rPr lang="ko-KR" altLang="en-US" dirty="0" err="1"/>
              <a:t>플렛폼인</a:t>
            </a:r>
            <a:r>
              <a:rPr lang="ko-KR" altLang="en-US" dirty="0"/>
              <a:t> </a:t>
            </a:r>
            <a:r>
              <a:rPr lang="en-US" altLang="ko-KR" dirty="0"/>
              <a:t>LinkedIn</a:t>
            </a:r>
            <a:r>
              <a:rPr lang="ko-KR" altLang="en-US" dirty="0"/>
              <a:t>과 </a:t>
            </a:r>
            <a:r>
              <a:rPr lang="en-US" altLang="ko-KR" dirty="0"/>
              <a:t>Indeed</a:t>
            </a:r>
            <a:r>
              <a:rPr lang="ko-KR" altLang="en-US" dirty="0"/>
              <a:t>로 잡았습니다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63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크롤링을</a:t>
            </a:r>
            <a:r>
              <a:rPr lang="ko-KR" altLang="en-US" dirty="0"/>
              <a:t> 진행하다 보니</a:t>
            </a:r>
            <a:r>
              <a:rPr lang="en-US" altLang="ko-KR" dirty="0"/>
              <a:t>, Indeed</a:t>
            </a:r>
            <a:r>
              <a:rPr lang="ko-KR" altLang="en-US" dirty="0"/>
              <a:t>는 </a:t>
            </a:r>
            <a:r>
              <a:rPr lang="en-US" altLang="ko-KR" dirty="0"/>
              <a:t>Captcha issue </a:t>
            </a:r>
            <a:r>
              <a:rPr lang="ko-KR" altLang="en-US" dirty="0"/>
              <a:t>때문에 </a:t>
            </a:r>
            <a:r>
              <a:rPr lang="en-US" altLang="ko-KR" dirty="0" err="1"/>
              <a:t>beautifulsoup</a:t>
            </a:r>
            <a:r>
              <a:rPr lang="en-US" altLang="ko-KR" dirty="0"/>
              <a:t>/ </a:t>
            </a:r>
            <a:r>
              <a:rPr lang="en-US" altLang="ko-KR" dirty="0" err="1"/>
              <a:t>scrapy</a:t>
            </a:r>
            <a:r>
              <a:rPr lang="en-US" altLang="ko-KR" dirty="0"/>
              <a:t>/</a:t>
            </a:r>
            <a:r>
              <a:rPr lang="en-US" altLang="ko-KR" baseline="0" dirty="0"/>
              <a:t> selenium</a:t>
            </a:r>
            <a:r>
              <a:rPr lang="ko-KR" altLang="en-US" baseline="0" dirty="0"/>
              <a:t>으로 진행하려면 솔루션을 구매하여 적용을 해야하며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비용적인 면과 </a:t>
            </a:r>
            <a:r>
              <a:rPr lang="en-US" altLang="ko-KR" baseline="0" dirty="0"/>
              <a:t>data quality </a:t>
            </a:r>
            <a:r>
              <a:rPr lang="ko-KR" altLang="en-US" baseline="0" dirty="0"/>
              <a:t>의 이유로 </a:t>
            </a:r>
            <a:r>
              <a:rPr lang="en-US" altLang="ko-KR" baseline="0" dirty="0" err="1"/>
              <a:t>linkedIn</a:t>
            </a:r>
            <a:r>
              <a:rPr lang="ko-KR" altLang="en-US" baseline="0" dirty="0"/>
              <a:t>을 </a:t>
            </a:r>
            <a:r>
              <a:rPr lang="en-US" altLang="ko-KR" baseline="0" dirty="0"/>
              <a:t>scarping </a:t>
            </a:r>
            <a:r>
              <a:rPr lang="ko-KR" altLang="en-US" baseline="0" dirty="0"/>
              <a:t>하기로 하였습니다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또한 </a:t>
            </a:r>
            <a:r>
              <a:rPr lang="en-US" altLang="ko-KR" baseline="0" dirty="0" err="1"/>
              <a:t>linkedIn</a:t>
            </a:r>
            <a:r>
              <a:rPr lang="ko-KR" altLang="en-US" baseline="0" dirty="0"/>
              <a:t>도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전통적인 방법으로 모을 경우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인식되 차단되므로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시뮬레이션하여 마치 유저가 직접 검색하는 것처럼 코드를 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스크래핑을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나아가 개인정보 보호법을 피하기 위해 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이메일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개인정보는 수집하지 않았고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중복된 수집을 방지하기 위해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profile ID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수집했지만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이력서 데이터에 같이 넣지 않고 따로 테이블에 넣어 관리하였습니다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085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주일간 </a:t>
            </a:r>
            <a:r>
              <a:rPr lang="ko-KR" altLang="en-US" dirty="0" err="1"/>
              <a:t>스크래핑</a:t>
            </a:r>
            <a:r>
              <a:rPr lang="ko-KR" altLang="en-US" dirty="0"/>
              <a:t> 한 결과를 모아보니 위 화면과 같았습니다</a:t>
            </a:r>
            <a:r>
              <a:rPr lang="en-US" altLang="ko-KR" dirty="0"/>
              <a:t>. </a:t>
            </a:r>
            <a:r>
              <a:rPr lang="ko-KR" altLang="en-US" dirty="0"/>
              <a:t>키워드 </a:t>
            </a:r>
            <a:r>
              <a:rPr lang="en-US" altLang="ko-KR" dirty="0"/>
              <a:t>2</a:t>
            </a:r>
            <a:r>
              <a:rPr lang="ko-KR" altLang="en-US" dirty="0"/>
              <a:t>개로 </a:t>
            </a:r>
            <a:r>
              <a:rPr lang="ko-KR" altLang="en-US" dirty="0" err="1"/>
              <a:t>스크래핑을</a:t>
            </a:r>
            <a:r>
              <a:rPr lang="ko-KR" altLang="en-US" dirty="0"/>
              <a:t> 진행하였는데</a:t>
            </a:r>
            <a:r>
              <a:rPr lang="en-US" altLang="ko-KR" dirty="0"/>
              <a:t>, ‘Analyst’</a:t>
            </a:r>
            <a:r>
              <a:rPr lang="ko-KR" altLang="en-US" dirty="0"/>
              <a:t>는 </a:t>
            </a:r>
            <a:r>
              <a:rPr lang="en-US" altLang="ko-KR" dirty="0"/>
              <a:t>1900</a:t>
            </a:r>
            <a:r>
              <a:rPr lang="ko-KR" altLang="en-US" dirty="0"/>
              <a:t>개 정도</a:t>
            </a:r>
            <a:r>
              <a:rPr lang="en-US" altLang="ko-KR" dirty="0"/>
              <a:t>, Data Engineer</a:t>
            </a:r>
            <a:r>
              <a:rPr lang="ko-KR" altLang="en-US" dirty="0"/>
              <a:t>은 </a:t>
            </a:r>
            <a:r>
              <a:rPr lang="en-US" altLang="ko-KR" dirty="0"/>
              <a:t>800</a:t>
            </a:r>
            <a:r>
              <a:rPr lang="ko-KR" altLang="en-US" dirty="0"/>
              <a:t>개 정도의 </a:t>
            </a:r>
            <a:r>
              <a:rPr lang="ko-KR" altLang="en-US" dirty="0" err="1"/>
              <a:t>레쥬메를</a:t>
            </a:r>
            <a:r>
              <a:rPr lang="ko-KR" altLang="en-US" dirty="0"/>
              <a:t> 모을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80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Data</a:t>
            </a:r>
            <a:r>
              <a:rPr lang="en-US" altLang="ko-KR" baseline="0" dirty="0"/>
              <a:t> Exploration</a:t>
            </a:r>
            <a:r>
              <a:rPr lang="ko-KR" altLang="en-US" baseline="0" dirty="0"/>
              <a:t>을 진행하기 위해 데이터를 </a:t>
            </a:r>
            <a:r>
              <a:rPr lang="en-US" altLang="ko-KR" baseline="0" dirty="0"/>
              <a:t>MongoDB</a:t>
            </a:r>
            <a:r>
              <a:rPr lang="ko-KR" altLang="en-US" baseline="0" dirty="0"/>
              <a:t>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주피터 노트북으로 불러와 진행하였습니다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구지 데이터를 몽고 </a:t>
            </a:r>
            <a:r>
              <a:rPr lang="en-US" altLang="ko-KR" dirty="0"/>
              <a:t>DB</a:t>
            </a:r>
            <a:r>
              <a:rPr lang="ko-KR" altLang="en-US" dirty="0"/>
              <a:t>에 저장하는 이유는</a:t>
            </a:r>
            <a:r>
              <a:rPr lang="en-US" altLang="ko-KR" dirty="0"/>
              <a:t>, </a:t>
            </a:r>
            <a:r>
              <a:rPr lang="ko-KR" altLang="en-US" dirty="0"/>
              <a:t>이력서</a:t>
            </a:r>
            <a:r>
              <a:rPr lang="ko-KR" altLang="en-US" baseline="0" dirty="0"/>
              <a:t> 자체가 정형화된 데이터가 아닌 </a:t>
            </a:r>
            <a:r>
              <a:rPr lang="ko-KR" altLang="en-US" baseline="0" dirty="0" err="1"/>
              <a:t>문서형태이고</a:t>
            </a:r>
            <a:r>
              <a:rPr lang="en-US" altLang="ko-KR" baseline="0" dirty="0"/>
              <a:t>,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scrapping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형태의 문서이기 때문입니다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document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형태의 데이터를 저장하는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가장 많이는 것이 몽고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429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나아가</a:t>
            </a:r>
            <a:r>
              <a:rPr lang="en-US" altLang="ko-KR" dirty="0"/>
              <a:t>, </a:t>
            </a:r>
            <a:r>
              <a:rPr lang="ko-KR" altLang="en-US" dirty="0"/>
              <a:t>유의미한 뽑아내기 전</a:t>
            </a:r>
            <a:r>
              <a:rPr lang="en-US" altLang="ko-KR" dirty="0"/>
              <a:t>, </a:t>
            </a:r>
            <a:r>
              <a:rPr lang="ko-KR" altLang="en-US" dirty="0"/>
              <a:t>커리어 컨설팅 이용 관련 설문조사 결과를 참고하여</a:t>
            </a:r>
            <a:r>
              <a:rPr lang="en-US" altLang="ko-KR" dirty="0"/>
              <a:t> </a:t>
            </a:r>
            <a:r>
              <a:rPr lang="ko-KR" altLang="en-US" dirty="0"/>
              <a:t>단계별로 커리어 조언을 받는 서비스에는 돈을 지불할 용의가 </a:t>
            </a:r>
            <a:r>
              <a:rPr lang="en-US" altLang="ko-KR" dirty="0"/>
              <a:t>50%</a:t>
            </a:r>
            <a:r>
              <a:rPr lang="ko-KR" altLang="en-US" dirty="0"/>
              <a:t>로 나타난다는 것을 기반으로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7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경력 연수에 따라 해당 </a:t>
            </a:r>
            <a:r>
              <a:rPr lang="ko-KR" altLang="en-US" baseline="0" dirty="0" err="1"/>
              <a:t>직업군에서</a:t>
            </a:r>
            <a:r>
              <a:rPr lang="ko-KR" altLang="en-US" baseline="0" dirty="0"/>
              <a:t> 유용하게 이용되는 스킬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전공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학위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직업이 어느 주에 많이 있는지를 시각화 진행해보기로 하였습니다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48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en-US" altLang="ko-KR" baseline="0" dirty="0"/>
              <a:t> Exploration</a:t>
            </a:r>
            <a:r>
              <a:rPr lang="ko-KR" altLang="en-US" baseline="0" dirty="0"/>
              <a:t>을 끝내고 </a:t>
            </a:r>
            <a:r>
              <a:rPr lang="ko-KR" altLang="en-US" baseline="0" dirty="0" err="1"/>
              <a:t>전처리를</a:t>
            </a:r>
            <a:r>
              <a:rPr lang="ko-KR" altLang="en-US" baseline="0" dirty="0"/>
              <a:t> 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같은 일을 함에도 불구하고 </a:t>
            </a:r>
            <a:r>
              <a:rPr lang="en-US" altLang="ko-KR" dirty="0"/>
              <a:t>Job Title/</a:t>
            </a:r>
            <a:r>
              <a:rPr lang="ko-KR" altLang="en-US" dirty="0" err="1"/>
              <a:t>직업명이</a:t>
            </a:r>
            <a:r>
              <a:rPr lang="ko-KR" altLang="en-US" dirty="0"/>
              <a:t> 서로 상이하여 이를 통일해주는 작업을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들면 </a:t>
            </a:r>
            <a:r>
              <a:rPr lang="en-US" altLang="ko-KR" dirty="0"/>
              <a:t>‘Data Engineer’</a:t>
            </a:r>
            <a:r>
              <a:rPr lang="ko-KR" altLang="en-US" dirty="0"/>
              <a:t>가 기본적인 타이틀이면</a:t>
            </a:r>
            <a:r>
              <a:rPr lang="en-US" altLang="ko-KR" dirty="0"/>
              <a:t>, Data</a:t>
            </a:r>
            <a:r>
              <a:rPr lang="en-US" altLang="ko-KR" baseline="0" dirty="0"/>
              <a:t> engineer at </a:t>
            </a:r>
            <a:r>
              <a:rPr lang="en-US" altLang="ko-KR" baseline="0" dirty="0" err="1"/>
              <a:t>playstation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뒤 </a:t>
            </a:r>
            <a:r>
              <a:rPr lang="en-US" altLang="ko-KR" baseline="0" dirty="0"/>
              <a:t>at </a:t>
            </a:r>
            <a:r>
              <a:rPr lang="en-US" altLang="ko-KR" baseline="0" dirty="0" err="1"/>
              <a:t>playstation</a:t>
            </a:r>
            <a:r>
              <a:rPr lang="ko-KR" altLang="en-US" baseline="0" dirty="0"/>
              <a:t>을 </a:t>
            </a:r>
            <a:r>
              <a:rPr lang="en-US" altLang="ko-KR" baseline="0" dirty="0"/>
              <a:t>split </a:t>
            </a:r>
            <a:r>
              <a:rPr lang="ko-KR" altLang="en-US" baseline="0" dirty="0"/>
              <a:t>해주었습니다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69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학력도 마찬가지로</a:t>
            </a:r>
            <a:r>
              <a:rPr lang="ko-KR" altLang="en-US" baseline="0" dirty="0"/>
              <a:t> 정규화 해주었습니다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몽고</a:t>
            </a:r>
            <a:r>
              <a:rPr lang="en-US" altLang="ko-KR" baseline="0" dirty="0"/>
              <a:t>DB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document </a:t>
            </a:r>
            <a:r>
              <a:rPr lang="ko-KR" altLang="en-US" baseline="0" dirty="0"/>
              <a:t>형식으로 가져온 파일이어서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딕셔너리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포멧</a:t>
            </a:r>
            <a:r>
              <a:rPr lang="ko-KR" altLang="en-US" baseline="0" dirty="0"/>
              <a:t> 안에 </a:t>
            </a:r>
            <a:r>
              <a:rPr lang="en-US" altLang="ko-KR" baseline="0" dirty="0"/>
              <a:t>key </a:t>
            </a:r>
            <a:r>
              <a:rPr lang="ko-KR" altLang="en-US" baseline="0" dirty="0"/>
              <a:t>값이 여러 개 있는 상태여서 이를 </a:t>
            </a:r>
            <a:r>
              <a:rPr lang="en-US" altLang="ko-KR" baseline="0" dirty="0"/>
              <a:t>school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degree</a:t>
            </a:r>
            <a:r>
              <a:rPr lang="ko-KR" altLang="en-US" baseline="0" dirty="0"/>
              <a:t>로 분류해 주는 작업을 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6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저희 발표 개요는 위와 같습니다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/>
              <a:t>우선 프로젝트 개요에 대해 </a:t>
            </a:r>
            <a:r>
              <a:rPr lang="ko-KR" altLang="en-US" sz="1800" dirty="0" err="1"/>
              <a:t>설명드린</a:t>
            </a:r>
            <a:r>
              <a:rPr lang="ko-KR" altLang="en-US" sz="1800" dirty="0"/>
              <a:t> 후</a:t>
            </a:r>
            <a:r>
              <a:rPr lang="en-US" altLang="ko-KR" sz="1800" dirty="0"/>
              <a:t>, </a:t>
            </a:r>
            <a:r>
              <a:rPr lang="ko-KR" altLang="en-US" sz="1800" dirty="0"/>
              <a:t>문제를 해결하기 위해 어떻게 </a:t>
            </a:r>
            <a:r>
              <a:rPr lang="ko-KR" altLang="en-US" sz="1800" dirty="0" err="1"/>
              <a:t>접근했나</a:t>
            </a:r>
            <a:r>
              <a:rPr lang="en-US" altLang="ko-KR" sz="1800" dirty="0"/>
              <a:t>, </a:t>
            </a:r>
            <a:r>
              <a:rPr lang="ko-KR" altLang="en-US" sz="1800" dirty="0"/>
              <a:t>그리고 그에 따른 결과</a:t>
            </a:r>
            <a:r>
              <a:rPr lang="en-US" altLang="ko-KR" sz="1800" dirty="0"/>
              <a:t>, </a:t>
            </a:r>
            <a:r>
              <a:rPr lang="ko-KR" altLang="en-US" sz="1800" dirty="0"/>
              <a:t>마지막으로 질문을</a:t>
            </a:r>
            <a:r>
              <a:rPr lang="ko-KR" altLang="en-US" sz="1800" baseline="0" dirty="0"/>
              <a:t> 받을 예정입니다</a:t>
            </a:r>
            <a:r>
              <a:rPr lang="en-US" altLang="ko-KR" sz="1800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21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Location</a:t>
            </a:r>
            <a:r>
              <a:rPr lang="ko-KR" altLang="en-US" baseline="0" dirty="0"/>
              <a:t> 정규화는 있는 정보를 가지고 </a:t>
            </a:r>
            <a:r>
              <a:rPr lang="en-US" altLang="ko-KR" baseline="0" dirty="0"/>
              <a:t>city/ state</a:t>
            </a:r>
            <a:r>
              <a:rPr lang="ko-KR" altLang="en-US" baseline="0" dirty="0"/>
              <a:t>로 분류해 주었습니다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46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경력을 필터로 사용하기 위해서</a:t>
            </a:r>
            <a:r>
              <a:rPr lang="en-US" altLang="ko-KR" dirty="0"/>
              <a:t>, </a:t>
            </a:r>
            <a:r>
              <a:rPr lang="ko-KR" altLang="en-US" dirty="0"/>
              <a:t>총 경력 </a:t>
            </a:r>
            <a:r>
              <a:rPr lang="ko-KR" altLang="en-US" dirty="0" err="1"/>
              <a:t>년수도</a:t>
            </a:r>
            <a:r>
              <a:rPr lang="ko-KR" altLang="en-US" dirty="0"/>
              <a:t> 구하여 열에 추가해주었습니다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766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Skill</a:t>
            </a:r>
            <a:r>
              <a:rPr lang="ko-KR" altLang="en-US" dirty="0"/>
              <a:t>도 </a:t>
            </a:r>
            <a:r>
              <a:rPr lang="en-US" altLang="ko-KR" dirty="0"/>
              <a:t>dictionary</a:t>
            </a:r>
            <a:r>
              <a:rPr lang="ko-KR" altLang="en-US" dirty="0"/>
              <a:t>에서 다 뽑아서 맞추어 주었고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54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학위도 정규화 시켜주었습니다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36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최종 목적은 위와 같이 </a:t>
            </a:r>
            <a:r>
              <a:rPr lang="en-US" altLang="ko-KR" dirty="0"/>
              <a:t>Tableau</a:t>
            </a:r>
            <a:r>
              <a:rPr lang="ko-KR" altLang="en-US" dirty="0"/>
              <a:t>를 이용한 </a:t>
            </a:r>
            <a:r>
              <a:rPr lang="en-US" altLang="ko-KR" dirty="0"/>
              <a:t>dashboard</a:t>
            </a:r>
            <a:r>
              <a:rPr lang="ko-KR" altLang="en-US" dirty="0"/>
              <a:t>를 작성한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사용자가 원하는 조건으로 필터를 걸어 결과를 보는 것 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지원자가 </a:t>
            </a:r>
            <a:r>
              <a:rPr lang="en-US" altLang="ko-KR" dirty="0"/>
              <a:t>data</a:t>
            </a:r>
            <a:r>
              <a:rPr lang="en-US" altLang="ko-KR" baseline="0" dirty="0"/>
              <a:t> engineer</a:t>
            </a:r>
            <a:r>
              <a:rPr lang="ko-KR" altLang="en-US" baseline="0" dirty="0"/>
              <a:t>를 희망하면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</a:t>
            </a:r>
            <a:r>
              <a:rPr lang="ko-KR" altLang="en-US" baseline="0" dirty="0" err="1"/>
              <a:t>직업군의</a:t>
            </a:r>
            <a:r>
              <a:rPr lang="ko-KR" altLang="en-US" baseline="0" dirty="0"/>
              <a:t> 연차를 </a:t>
            </a:r>
            <a:r>
              <a:rPr lang="ko-KR" altLang="en-US" baseline="0" dirty="0" err="1"/>
              <a:t>필터링</a:t>
            </a:r>
            <a:r>
              <a:rPr lang="ko-KR" altLang="en-US" baseline="0" dirty="0"/>
              <a:t> 한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자신이 원하는 데이터만 추출해서 보는 것 입니다</a:t>
            </a:r>
            <a:r>
              <a:rPr lang="en-US" altLang="ko-KR" baseline="0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29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baseline="0" dirty="0"/>
              <a:t> Tableau</a:t>
            </a:r>
            <a:r>
              <a:rPr lang="ko-KR" altLang="en-US" baseline="0" dirty="0"/>
              <a:t>에 연결하여 보여드리겠습니다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470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예시로</a:t>
            </a:r>
            <a:r>
              <a:rPr lang="en-US" altLang="ko-KR" dirty="0"/>
              <a:t>, </a:t>
            </a:r>
            <a:r>
              <a:rPr lang="ko-KR" altLang="en-US" dirty="0"/>
              <a:t>위 지도는 </a:t>
            </a:r>
            <a:r>
              <a:rPr lang="en-US" altLang="ko-KR" dirty="0"/>
              <a:t>Data Engineer </a:t>
            </a:r>
            <a:r>
              <a:rPr lang="ko-KR" altLang="en-US" dirty="0"/>
              <a:t>직업이 어느 주에 많이 있는지 </a:t>
            </a:r>
            <a:r>
              <a:rPr lang="en-US" altLang="ko-KR" dirty="0"/>
              <a:t>tableau</a:t>
            </a:r>
            <a:r>
              <a:rPr lang="ko-KR" altLang="en-US" dirty="0"/>
              <a:t>를 통해 시각화 한 파일입니다</a:t>
            </a:r>
            <a:r>
              <a:rPr lang="en-US" altLang="ko-KR" dirty="0"/>
              <a:t>. </a:t>
            </a:r>
            <a:r>
              <a:rPr lang="ko-KR" altLang="en-US" dirty="0"/>
              <a:t>확실히 </a:t>
            </a:r>
            <a:r>
              <a:rPr lang="en-US" altLang="ko-KR" dirty="0"/>
              <a:t>California</a:t>
            </a:r>
            <a:r>
              <a:rPr lang="ko-KR" altLang="en-US" dirty="0"/>
              <a:t>쪽이 </a:t>
            </a:r>
            <a:r>
              <a:rPr lang="en-US" altLang="ko-KR" dirty="0"/>
              <a:t>data </a:t>
            </a:r>
            <a:r>
              <a:rPr lang="en-US" altLang="ko-KR" dirty="0" err="1"/>
              <a:t>engineerin</a:t>
            </a:r>
            <a:r>
              <a:rPr lang="ko-KR" altLang="en-US" dirty="0"/>
              <a:t>관련 직업이 많은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아마 </a:t>
            </a:r>
            <a:r>
              <a:rPr lang="ko-KR" altLang="en-US" dirty="0" err="1"/>
              <a:t>실리콘벨리가</a:t>
            </a:r>
            <a:r>
              <a:rPr lang="ko-KR" altLang="en-US" dirty="0"/>
              <a:t> 이쪽에 </a:t>
            </a:r>
            <a:r>
              <a:rPr lang="ko-KR" altLang="en-US" dirty="0" err="1"/>
              <a:t>있어서이지</a:t>
            </a:r>
            <a:r>
              <a:rPr lang="ko-KR" altLang="en-US" dirty="0"/>
              <a:t> 않을까 추측해보았습니다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911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웹스크레핑</a:t>
            </a:r>
            <a:r>
              <a:rPr lang="ko-KR" altLang="en-US" dirty="0"/>
              <a:t> 단계</a:t>
            </a:r>
            <a:r>
              <a:rPr lang="en-US" altLang="ko-KR" dirty="0"/>
              <a:t>: </a:t>
            </a:r>
            <a:r>
              <a:rPr lang="ko-KR" altLang="en-US" dirty="0"/>
              <a:t>시간의 제약때문에 하지 못했지만</a:t>
            </a:r>
            <a:r>
              <a:rPr lang="en-US" altLang="ko-KR" dirty="0"/>
              <a:t>, </a:t>
            </a:r>
            <a:r>
              <a:rPr lang="ko-KR" altLang="en-US" dirty="0"/>
              <a:t>기회가 된다면 </a:t>
            </a:r>
            <a:r>
              <a:rPr lang="en-US" altLang="ko-KR" dirty="0"/>
              <a:t>LinkedIn</a:t>
            </a:r>
            <a:r>
              <a:rPr lang="en-US" altLang="ko-KR" baseline="0" dirty="0"/>
              <a:t> </a:t>
            </a:r>
            <a:r>
              <a:rPr lang="ko-KR" altLang="en-US" baseline="0" dirty="0"/>
              <a:t>외에도 국내 사이트도 더 데이터에 포함시켜서 분석하면 좋을 것 같았다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전처리</a:t>
            </a:r>
            <a:r>
              <a:rPr lang="en-US" altLang="ko-KR" baseline="0" dirty="0"/>
              <a:t>: </a:t>
            </a:r>
            <a:r>
              <a:rPr lang="ko-KR" altLang="en-US" baseline="0" dirty="0"/>
              <a:t>정규화 기준을 세우는데 어려움이 있었다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전공</a:t>
            </a:r>
            <a:r>
              <a:rPr lang="en-US" altLang="ko-KR" baseline="0" dirty="0"/>
              <a:t>/</a:t>
            </a:r>
            <a:r>
              <a:rPr lang="ko-KR" altLang="en-US" baseline="0" dirty="0"/>
              <a:t>학위</a:t>
            </a:r>
            <a:r>
              <a:rPr lang="en-US" altLang="ko-KR" baseline="0" dirty="0"/>
              <a:t>/</a:t>
            </a:r>
            <a:r>
              <a:rPr lang="ko-KR" altLang="en-US" baseline="0" dirty="0" err="1"/>
              <a:t>직업명</a:t>
            </a:r>
            <a:r>
              <a:rPr lang="ko-KR" altLang="en-US" baseline="0" dirty="0"/>
              <a:t> 등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기술적 이슈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웹스크레핑을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sh</a:t>
            </a:r>
            <a:r>
              <a:rPr lang="ko-KR" altLang="en-US" baseline="0" dirty="0"/>
              <a:t>파일로 실행시켜 수집</a:t>
            </a:r>
            <a:r>
              <a:rPr lang="en-US" altLang="ko-KR" baseline="0" dirty="0"/>
              <a:t>/ </a:t>
            </a:r>
            <a:r>
              <a:rPr lang="ko-KR" altLang="en-US" baseline="0" dirty="0" err="1"/>
              <a:t>전처리를</a:t>
            </a:r>
            <a:r>
              <a:rPr lang="ko-KR" altLang="en-US" baseline="0" dirty="0"/>
              <a:t> 자동화 하면 더 좋았을 것 같다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몽고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언어가 더 익숙했으면 더 좋은 방법이 있을 것이라고 추측된다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354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질문 있으신가요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843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긴 발표를</a:t>
            </a:r>
            <a:r>
              <a:rPr lang="ko-KR" altLang="en-US" baseline="0" dirty="0"/>
              <a:t> 들어주셔서 감사합니다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9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우선 프로젝트 개요에 대해 간단히 </a:t>
            </a:r>
            <a:r>
              <a:rPr lang="ko-KR" altLang="en-US" sz="1800" dirty="0" err="1"/>
              <a:t>설명드리겠습니다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en-US" altLang="ko-KR" sz="1800" dirty="0"/>
              <a:t>4</a:t>
            </a:r>
            <a:r>
              <a:rPr lang="ko-KR" altLang="en-US" sz="1800" dirty="0"/>
              <a:t>차혁명이라는 말 많이 들어 보셨죠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r>
              <a:rPr lang="en-US" altLang="ko-KR" sz="1800" dirty="0"/>
              <a:t>AI, Robotics,</a:t>
            </a:r>
            <a:r>
              <a:rPr lang="en-US" altLang="ko-KR" sz="1800" baseline="0" dirty="0"/>
              <a:t> </a:t>
            </a:r>
            <a:r>
              <a:rPr lang="ko-KR" altLang="en-US" sz="1800" baseline="0" dirty="0"/>
              <a:t>자율주행차등 신기술이 속속 등장하면서 </a:t>
            </a:r>
            <a:endParaRPr lang="en-US" altLang="ko-KR" sz="1800" baseline="0" dirty="0"/>
          </a:p>
          <a:p>
            <a:r>
              <a:rPr lang="ko-KR" altLang="en-US" sz="1800" baseline="0" dirty="0" err="1"/>
              <a:t>구직시장은</a:t>
            </a:r>
            <a:r>
              <a:rPr lang="ko-KR" altLang="en-US" sz="1800" baseline="0" dirty="0"/>
              <a:t> 급변하는 중입니다</a:t>
            </a:r>
            <a:r>
              <a:rPr lang="en-US" altLang="ko-KR" sz="1800" baseline="0" dirty="0"/>
              <a:t>.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24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급변하는 시장과 더불어 구직자들에게 요구되는 능력들이 점점 늘어나게 되었고</a:t>
            </a:r>
            <a:r>
              <a:rPr lang="en-US" altLang="ko-KR" sz="1800" dirty="0"/>
              <a:t>,</a:t>
            </a:r>
          </a:p>
          <a:p>
            <a:r>
              <a:rPr lang="ko-KR" altLang="en-US" sz="1800" dirty="0"/>
              <a:t>낮은 경제성장률과 함께 구직자들이 회사가 원하는 능력을 갖추기 위해 투자하는 시간이 늘어남에 따라 </a:t>
            </a:r>
            <a:endParaRPr lang="en-US" altLang="ko-KR" sz="1800" dirty="0"/>
          </a:p>
          <a:p>
            <a:r>
              <a:rPr lang="ko-KR" altLang="en-US" sz="1800" dirty="0"/>
              <a:t>점점 취업이 힘들어 지고 있습니다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23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이렇게 힘든 취업인데</a:t>
            </a:r>
            <a:r>
              <a:rPr lang="en-US" altLang="ko-KR" sz="1800" dirty="0"/>
              <a:t>,</a:t>
            </a:r>
          </a:p>
          <a:p>
            <a:r>
              <a:rPr lang="ko-KR" altLang="en-US" sz="1800" dirty="0"/>
              <a:t>그 와중에 </a:t>
            </a:r>
            <a:r>
              <a:rPr lang="ko-KR" altLang="en-US" sz="1800" dirty="0" err="1"/>
              <a:t>가짜뉴스도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취준생</a:t>
            </a:r>
            <a:r>
              <a:rPr lang="ko-KR" altLang="en-US" sz="1800" dirty="0"/>
              <a:t> 사이에서 많이 돌아 </a:t>
            </a:r>
            <a:r>
              <a:rPr lang="ko-KR" altLang="en-US" sz="1800" dirty="0" err="1"/>
              <a:t>취준생들을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햇갈리게</a:t>
            </a:r>
            <a:r>
              <a:rPr lang="ko-KR" altLang="en-US" sz="1800" dirty="0"/>
              <a:t> 합니다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소위 취업 </a:t>
            </a:r>
            <a:r>
              <a:rPr lang="en-US" altLang="ko-KR" sz="1800" dirty="0"/>
              <a:t>N</a:t>
            </a:r>
            <a:r>
              <a:rPr lang="ko-KR" altLang="en-US" sz="1800" dirty="0" err="1"/>
              <a:t>종세트라고</a:t>
            </a:r>
            <a:r>
              <a:rPr lang="ko-KR" altLang="en-US" sz="1800" baseline="0" dirty="0"/>
              <a:t> </a:t>
            </a:r>
            <a:r>
              <a:rPr lang="ko-KR" altLang="en-US" sz="1800" baseline="0" dirty="0" err="1"/>
              <a:t>알려져있는것이</a:t>
            </a:r>
            <a:r>
              <a:rPr lang="ko-KR" altLang="en-US" sz="1800" baseline="0" dirty="0"/>
              <a:t> 그것인데요</a:t>
            </a:r>
            <a:r>
              <a:rPr lang="en-US" altLang="ko-KR" sz="1800" dirty="0"/>
              <a:t>, </a:t>
            </a:r>
            <a:r>
              <a:rPr lang="ko-KR" altLang="en-US" sz="1800" dirty="0"/>
              <a:t>정작 기업에서 원하는 것은 다르다는 것을 설문조사를 보시면 알 수 있습니다</a:t>
            </a:r>
            <a:r>
              <a:rPr lang="en-US" altLang="ko-KR" sz="180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정보의 </a:t>
            </a:r>
            <a:r>
              <a:rPr lang="ko-KR" altLang="en-US" dirty="0" err="1"/>
              <a:t>불균형성과</a:t>
            </a:r>
            <a:r>
              <a:rPr lang="ko-KR" altLang="en-US" dirty="0"/>
              <a:t> 불투명한 미래 때문에</a:t>
            </a:r>
            <a:endParaRPr lang="en-US" altLang="ko-KR" dirty="0"/>
          </a:p>
          <a:p>
            <a:r>
              <a:rPr lang="ko-KR" altLang="en-US" dirty="0" err="1"/>
              <a:t>취준생들은</a:t>
            </a:r>
            <a:r>
              <a:rPr lang="ko-KR" altLang="en-US" dirty="0"/>
              <a:t> 다양한 컨설팅 서비스를 이용하게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168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커리어 컨설팅을 이용한다고 해도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결국 컨설턴트 본인의 지식과 경험이 기반이 되는 조언을 주기 때문에</a:t>
            </a:r>
            <a:endParaRPr lang="en-US" altLang="ko-KR" dirty="0"/>
          </a:p>
          <a:p>
            <a:r>
              <a:rPr lang="ko-KR" altLang="en-US" dirty="0"/>
              <a:t>편향적인 조언을 받는 경우의 수가 큽니다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0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인간의 편향성을 극복하기 위해 빅데이터를 이용하는 것이 어떨까</a:t>
            </a:r>
            <a:r>
              <a:rPr lang="en-US" altLang="ko-KR" dirty="0"/>
              <a:t>? </a:t>
            </a:r>
            <a:r>
              <a:rPr lang="ko-KR" altLang="en-US" dirty="0"/>
              <a:t>라는 생각을 하게 되었고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이렇게 탄생하게 된 것이 스마트 커리어 프로젝트입니다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웹상에</a:t>
            </a:r>
            <a:r>
              <a:rPr lang="ko-KR" altLang="en-US" dirty="0"/>
              <a:t> 업데이트된 </a:t>
            </a:r>
            <a:r>
              <a:rPr lang="ko-KR" altLang="en-US" dirty="0" err="1"/>
              <a:t>수만개의</a:t>
            </a:r>
            <a:r>
              <a:rPr lang="ko-KR" altLang="en-US" dirty="0"/>
              <a:t> 이력서를 데이터배이스화 하여</a:t>
            </a:r>
            <a:r>
              <a:rPr lang="en-US" altLang="ko-KR" dirty="0"/>
              <a:t>, </a:t>
            </a:r>
            <a:r>
              <a:rPr lang="ko-KR" altLang="en-US" dirty="0"/>
              <a:t>지원자가 원하는 키워드에 맞는 정보를 </a:t>
            </a:r>
            <a:r>
              <a:rPr lang="ko-KR" altLang="en-US" dirty="0" err="1"/>
              <a:t>시각화해서</a:t>
            </a:r>
            <a:r>
              <a:rPr lang="ko-KR" altLang="en-US" dirty="0"/>
              <a:t> 제공하는 것을 목표로 하는 스마트커리어</a:t>
            </a:r>
            <a:r>
              <a:rPr lang="en-US" altLang="ko-KR" dirty="0"/>
              <a:t>- </a:t>
            </a:r>
            <a:r>
              <a:rPr lang="ko-KR" altLang="en-US" dirty="0"/>
              <a:t>저희는 다음과 같이 프로젝트를 진행하였습니다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81EE-30AA-4A98-8B32-80B973496F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21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8146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834909" y="5412509"/>
            <a:ext cx="490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김은비</a:t>
            </a:r>
            <a:r>
              <a:rPr lang="en-US" altLang="ko-KR" sz="2000" dirty="0"/>
              <a:t>, </a:t>
            </a:r>
            <a:r>
              <a:rPr lang="ko-KR" altLang="en-US" sz="2000" dirty="0"/>
              <a:t>김은수</a:t>
            </a:r>
            <a:r>
              <a:rPr lang="en-US" altLang="ko-KR" sz="2000" dirty="0"/>
              <a:t>, </a:t>
            </a:r>
            <a:r>
              <a:rPr lang="ko-KR" altLang="en-US" sz="2000" dirty="0"/>
              <a:t>백서연</a:t>
            </a:r>
            <a:r>
              <a:rPr lang="en-US" altLang="ko-KR" sz="2000" dirty="0"/>
              <a:t>,</a:t>
            </a:r>
            <a:r>
              <a:rPr lang="en-US" altLang="ko-KR" sz="2000" baseline="0" dirty="0"/>
              <a:t> </a:t>
            </a:r>
            <a:r>
              <a:rPr lang="ko-KR" altLang="en-US" sz="2000" dirty="0"/>
              <a:t>이강산</a:t>
            </a:r>
            <a:r>
              <a:rPr lang="en-US" altLang="ko-KR" sz="2000" dirty="0"/>
              <a:t>, </a:t>
            </a:r>
            <a:r>
              <a:rPr lang="ko-KR" altLang="en-US" sz="2000" dirty="0"/>
              <a:t>홍성민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07999" y="508000"/>
            <a:ext cx="1043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accent6">
                    <a:lumMod val="50000"/>
                  </a:schemeClr>
                </a:solidFill>
                <a:effectLst/>
                <a:latin typeface="+mj-ea"/>
                <a:ea typeface="+mj-ea"/>
              </a:rPr>
              <a:t>C</a:t>
            </a:r>
            <a:endParaRPr lang="ko-KR" altLang="en-US" sz="9600" b="1" dirty="0">
              <a:solidFill>
                <a:schemeClr val="accent6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403928" y="1219200"/>
            <a:ext cx="253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600" dirty="0" err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rPr>
              <a:t>ontents</a:t>
            </a:r>
            <a:endParaRPr lang="ko-KR" altLang="en-US" sz="3200" spc="600" dirty="0">
              <a:solidFill>
                <a:schemeClr val="accent6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8" name="그림 7" descr="실외이(가) 표시된 사진&#10;&#10;높은 신뢰도로 생성된 설명">
            <a:extLst>
              <a:ext uri="{FF2B5EF4-FFF2-40B4-BE49-F238E27FC236}">
                <a16:creationId xmlns:a16="http://schemas.microsoft.com/office/drawing/2014/main" id="{A7CFC312-6283-4A76-BFC5-83B0485D6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51" y="189749"/>
            <a:ext cx="5770880" cy="6501476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1693331" y="2206643"/>
            <a:ext cx="2686706" cy="650169"/>
            <a:chOff x="968115" y="2698069"/>
            <a:chExt cx="2125020" cy="546652"/>
          </a:xfrm>
        </p:grpSpPr>
        <p:grpSp>
          <p:nvGrpSpPr>
            <p:cNvPr id="10" name="그룹 9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374569" y="2824852"/>
                <a:ext cx="381884" cy="336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01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565090" y="2779720"/>
              <a:ext cx="1528045" cy="38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프로젝트 개요</a:t>
              </a: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1693331" y="3196472"/>
            <a:ext cx="1761775" cy="650169"/>
            <a:chOff x="968115" y="2698069"/>
            <a:chExt cx="1393456" cy="546652"/>
          </a:xfrm>
        </p:grpSpPr>
        <p:grpSp>
          <p:nvGrpSpPr>
            <p:cNvPr id="15" name="그룹 14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74569" y="2824852"/>
                <a:ext cx="381884" cy="336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02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565090" y="2779720"/>
              <a:ext cx="796481" cy="38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방법론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693331" y="4186301"/>
            <a:ext cx="1487660" cy="650169"/>
            <a:chOff x="968115" y="2698069"/>
            <a:chExt cx="1176648" cy="546652"/>
          </a:xfrm>
        </p:grpSpPr>
        <p:grpSp>
          <p:nvGrpSpPr>
            <p:cNvPr id="20" name="그룹 19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374569" y="2824852"/>
                <a:ext cx="381884" cy="336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03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565090" y="2779720"/>
              <a:ext cx="579673" cy="38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결과</a:t>
              </a:r>
            </a:p>
          </p:txBody>
        </p:sp>
      </p:grpSp>
      <p:grpSp>
        <p:nvGrpSpPr>
          <p:cNvPr id="24" name="그룹 23"/>
          <p:cNvGrpSpPr/>
          <p:nvPr userDrawn="1"/>
        </p:nvGrpSpPr>
        <p:grpSpPr>
          <a:xfrm>
            <a:off x="1693331" y="5176131"/>
            <a:ext cx="1643152" cy="650169"/>
            <a:chOff x="968115" y="2698069"/>
            <a:chExt cx="1299633" cy="546652"/>
          </a:xfrm>
        </p:grpSpPr>
        <p:grpSp>
          <p:nvGrpSpPr>
            <p:cNvPr id="25" name="그룹 24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374569" y="2824852"/>
                <a:ext cx="381884" cy="336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04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65090" y="2779720"/>
              <a:ext cx="702658" cy="38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Q&amp;A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4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507999" y="508000"/>
            <a:ext cx="1043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accent6">
                    <a:lumMod val="50000"/>
                  </a:schemeClr>
                </a:solidFill>
                <a:effectLst/>
                <a:latin typeface="+mj-ea"/>
                <a:ea typeface="+mj-ea"/>
              </a:rPr>
              <a:t>C</a:t>
            </a:r>
            <a:endParaRPr lang="ko-KR" altLang="en-US" sz="9600" b="1" dirty="0">
              <a:solidFill>
                <a:schemeClr val="accent6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403928" y="1219200"/>
            <a:ext cx="253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600" dirty="0" err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rPr>
              <a:t>ontents</a:t>
            </a:r>
            <a:endParaRPr lang="ko-KR" altLang="en-US" sz="3200" spc="600" dirty="0">
              <a:solidFill>
                <a:schemeClr val="accent6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693331" y="2206643"/>
            <a:ext cx="2686706" cy="650169"/>
            <a:chOff x="968115" y="2698069"/>
            <a:chExt cx="2125020" cy="546652"/>
          </a:xfrm>
        </p:grpSpPr>
        <p:grpSp>
          <p:nvGrpSpPr>
            <p:cNvPr id="10" name="그룹 9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374569" y="2824852"/>
                <a:ext cx="381884" cy="336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01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565090" y="2779720"/>
              <a:ext cx="1528045" cy="38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프로젝트 개요</a:t>
              </a: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1693331" y="3196472"/>
            <a:ext cx="1761775" cy="650169"/>
            <a:chOff x="968115" y="2698069"/>
            <a:chExt cx="1393456" cy="546652"/>
          </a:xfrm>
        </p:grpSpPr>
        <p:grpSp>
          <p:nvGrpSpPr>
            <p:cNvPr id="15" name="그룹 14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74569" y="2824852"/>
                <a:ext cx="381884" cy="336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02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565090" y="2779720"/>
              <a:ext cx="796481" cy="38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방법론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693331" y="4186301"/>
            <a:ext cx="1487660" cy="650169"/>
            <a:chOff x="968115" y="2698069"/>
            <a:chExt cx="1176648" cy="546652"/>
          </a:xfrm>
        </p:grpSpPr>
        <p:grpSp>
          <p:nvGrpSpPr>
            <p:cNvPr id="20" name="그룹 19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374569" y="2824852"/>
                <a:ext cx="381884" cy="336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03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565090" y="2779720"/>
              <a:ext cx="579673" cy="38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결과</a:t>
              </a:r>
            </a:p>
          </p:txBody>
        </p:sp>
      </p:grpSp>
      <p:grpSp>
        <p:nvGrpSpPr>
          <p:cNvPr id="24" name="그룹 23"/>
          <p:cNvGrpSpPr/>
          <p:nvPr userDrawn="1"/>
        </p:nvGrpSpPr>
        <p:grpSpPr>
          <a:xfrm>
            <a:off x="1693331" y="5176131"/>
            <a:ext cx="1643152" cy="650169"/>
            <a:chOff x="968115" y="2698069"/>
            <a:chExt cx="1299633" cy="546652"/>
          </a:xfrm>
        </p:grpSpPr>
        <p:grpSp>
          <p:nvGrpSpPr>
            <p:cNvPr id="25" name="그룹 24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374569" y="2824852"/>
                <a:ext cx="381884" cy="336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04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65090" y="2779720"/>
              <a:ext cx="702658" cy="38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Q&amp;A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296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2493818" y="323273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Please Insert Here</a:t>
            </a:r>
            <a:endParaRPr lang="ko-KR" altLang="en-US" dirty="0"/>
          </a:p>
        </p:txBody>
      </p:sp>
      <p:sp>
        <p:nvSpPr>
          <p:cNvPr id="33" name="직사각형 32"/>
          <p:cNvSpPr/>
          <p:nvPr userDrawn="1"/>
        </p:nvSpPr>
        <p:spPr>
          <a:xfrm>
            <a:off x="193040" y="193040"/>
            <a:ext cx="2300778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 userDrawn="1"/>
        </p:nvCxnSpPr>
        <p:spPr>
          <a:xfrm>
            <a:off x="193040" y="1274618"/>
            <a:ext cx="230077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 userDrawn="1"/>
        </p:nvSpPr>
        <p:spPr>
          <a:xfrm>
            <a:off x="849284" y="434109"/>
            <a:ext cx="988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spc="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193040" y="1562419"/>
            <a:ext cx="2300778" cy="400110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 userDrawn="1"/>
        </p:nvSpPr>
        <p:spPr>
          <a:xfrm rot="10800000">
            <a:off x="318194" y="1697819"/>
            <a:ext cx="212437" cy="12931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 userDrawn="1"/>
        </p:nvGrpSpPr>
        <p:grpSpPr>
          <a:xfrm>
            <a:off x="512156" y="1588655"/>
            <a:ext cx="1681020" cy="2037168"/>
            <a:chOff x="512156" y="1588655"/>
            <a:chExt cx="1681020" cy="2037168"/>
          </a:xfrm>
        </p:grpSpPr>
        <p:sp>
          <p:nvSpPr>
            <p:cNvPr id="39" name="TextBox 38"/>
            <p:cNvSpPr txBox="1"/>
            <p:nvPr userDrawn="1"/>
          </p:nvSpPr>
          <p:spPr>
            <a:xfrm>
              <a:off x="530631" y="1588655"/>
              <a:ext cx="1662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0" dirty="0">
                  <a:solidFill>
                    <a:schemeClr val="bg1"/>
                  </a:solidFill>
                  <a:effectLst/>
                </a:rPr>
                <a:t>프로젝트 개요</a:t>
              </a:r>
            </a:p>
          </p:txBody>
        </p:sp>
        <p:sp>
          <p:nvSpPr>
            <p:cNvPr id="40" name="TextBox 39"/>
            <p:cNvSpPr txBox="1"/>
            <p:nvPr userDrawn="1"/>
          </p:nvSpPr>
          <p:spPr>
            <a:xfrm>
              <a:off x="530631" y="2134341"/>
              <a:ext cx="1662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0" dirty="0">
                  <a:solidFill>
                    <a:schemeClr val="bg1"/>
                  </a:solidFill>
                  <a:effectLst/>
                </a:rPr>
                <a:t>방법론</a:t>
              </a:r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530631" y="2680027"/>
              <a:ext cx="1662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0" dirty="0">
                  <a:solidFill>
                    <a:schemeClr val="bg1"/>
                  </a:solidFill>
                  <a:effectLst/>
                </a:rPr>
                <a:t>결과</a:t>
              </a: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512156" y="3225713"/>
              <a:ext cx="16625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0" dirty="0">
                  <a:solidFill>
                    <a:schemeClr val="bg1"/>
                  </a:solidFill>
                  <a:effectLst/>
                </a:rPr>
                <a:t>Q&amp;A</a:t>
              </a:r>
              <a:endParaRPr lang="ko-KR" altLang="en-US" sz="2000" b="0" dirty="0">
                <a:solidFill>
                  <a:schemeClr val="bg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9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개체 틀 1"/>
          <p:cNvSpPr>
            <a:spLocks noGrp="1"/>
          </p:cNvSpPr>
          <p:nvPr>
            <p:ph type="title"/>
          </p:nvPr>
        </p:nvSpPr>
        <p:spPr>
          <a:xfrm>
            <a:off x="2493818" y="323273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Please Insert Here</a:t>
            </a:r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>
          <a:xfrm>
            <a:off x="193040" y="193040"/>
            <a:ext cx="2300778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93040" y="1274618"/>
            <a:ext cx="230077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849284" y="434109"/>
            <a:ext cx="988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spc="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193040" y="2110510"/>
            <a:ext cx="2300778" cy="400110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30631" y="1588655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effectLst/>
              </a:rPr>
              <a:t>프로젝트 개요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530631" y="2104350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effectLst/>
              </a:rPr>
              <a:t>방법론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530631" y="2620045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effectLst/>
              </a:rPr>
              <a:t>결과</a:t>
            </a:r>
          </a:p>
        </p:txBody>
      </p:sp>
      <p:sp>
        <p:nvSpPr>
          <p:cNvPr id="27" name="이등변 삼각형 26"/>
          <p:cNvSpPr/>
          <p:nvPr userDrawn="1"/>
        </p:nvSpPr>
        <p:spPr>
          <a:xfrm rot="10800000">
            <a:off x="318194" y="2245910"/>
            <a:ext cx="212437" cy="12931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 userDrawn="1"/>
        </p:nvSpPr>
        <p:spPr>
          <a:xfrm>
            <a:off x="526017" y="3135740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  <a:effectLst/>
              </a:rPr>
              <a:t>Q&amp;A</a:t>
            </a:r>
            <a:endParaRPr lang="ko-KR" altLang="en-US" sz="2000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06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개체 틀 1"/>
          <p:cNvSpPr>
            <a:spLocks noGrp="1"/>
          </p:cNvSpPr>
          <p:nvPr>
            <p:ph type="title"/>
          </p:nvPr>
        </p:nvSpPr>
        <p:spPr>
          <a:xfrm>
            <a:off x="2493818" y="323273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Please Insert Here</a:t>
            </a:r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>
          <a:xfrm>
            <a:off x="193040" y="193040"/>
            <a:ext cx="2300778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93040" y="1274618"/>
            <a:ext cx="230077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849284" y="434109"/>
            <a:ext cx="988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spc="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193040" y="2600033"/>
            <a:ext cx="2300778" cy="400110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30631" y="1588655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effectLst/>
              </a:rPr>
              <a:t>프로젝트 개요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530631" y="2104350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effectLst/>
              </a:rPr>
              <a:t>방법론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530631" y="2620045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effectLst/>
              </a:rPr>
              <a:t>결과</a:t>
            </a:r>
          </a:p>
        </p:txBody>
      </p:sp>
      <p:sp>
        <p:nvSpPr>
          <p:cNvPr id="27" name="이등변 삼각형 26"/>
          <p:cNvSpPr/>
          <p:nvPr userDrawn="1"/>
        </p:nvSpPr>
        <p:spPr>
          <a:xfrm rot="10800000">
            <a:off x="318194" y="2735433"/>
            <a:ext cx="212437" cy="12931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 userDrawn="1"/>
        </p:nvSpPr>
        <p:spPr>
          <a:xfrm>
            <a:off x="526017" y="3135740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  <a:effectLst/>
              </a:rPr>
              <a:t>Q&amp;A</a:t>
            </a:r>
            <a:endParaRPr lang="ko-KR" altLang="en-US" sz="2000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626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 userDrawn="1"/>
        </p:nvSpPr>
        <p:spPr>
          <a:xfrm>
            <a:off x="6834909" y="5412509"/>
            <a:ext cx="490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김은비</a:t>
            </a:r>
            <a:r>
              <a:rPr lang="en-US" altLang="ko-KR" sz="2000" dirty="0"/>
              <a:t>, </a:t>
            </a:r>
            <a:r>
              <a:rPr lang="ko-KR" altLang="en-US" sz="2000" dirty="0"/>
              <a:t>김은수</a:t>
            </a:r>
            <a:r>
              <a:rPr lang="en-US" altLang="ko-KR" sz="2000" dirty="0"/>
              <a:t>, </a:t>
            </a:r>
            <a:r>
              <a:rPr lang="ko-KR" altLang="en-US" sz="2000" dirty="0"/>
              <a:t>백서연</a:t>
            </a:r>
            <a:r>
              <a:rPr lang="en-US" altLang="ko-KR" sz="2000" dirty="0"/>
              <a:t>,</a:t>
            </a:r>
            <a:r>
              <a:rPr lang="en-US" altLang="ko-KR" sz="2000" baseline="0" dirty="0"/>
              <a:t> </a:t>
            </a:r>
            <a:r>
              <a:rPr lang="ko-KR" altLang="en-US" sz="2000" dirty="0"/>
              <a:t>이강산</a:t>
            </a:r>
            <a:r>
              <a:rPr lang="en-US" altLang="ko-KR" sz="2000" dirty="0"/>
              <a:t>, </a:t>
            </a:r>
            <a:r>
              <a:rPr lang="ko-KR" altLang="en-US" sz="2000" dirty="0"/>
              <a:t>홍성민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193040" y="193040"/>
            <a:ext cx="11805920" cy="6492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제목 개체 틀 1"/>
          <p:cNvSpPr>
            <a:spLocks noGrp="1"/>
          </p:cNvSpPr>
          <p:nvPr>
            <p:ph type="title"/>
          </p:nvPr>
        </p:nvSpPr>
        <p:spPr>
          <a:xfrm>
            <a:off x="2493818" y="323273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Please Insert Here</a:t>
            </a:r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>
          <a:xfrm>
            <a:off x="193040" y="193040"/>
            <a:ext cx="2300778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193040" y="1274618"/>
            <a:ext cx="230077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849284" y="434109"/>
            <a:ext cx="988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4000" b="1" spc="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193040" y="3098791"/>
            <a:ext cx="2300778" cy="400110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530631" y="1588655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effectLst/>
              </a:rPr>
              <a:t>프로젝트 개요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530631" y="2104350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effectLst/>
              </a:rPr>
              <a:t>방법론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530631" y="2620045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dirty="0">
                <a:solidFill>
                  <a:schemeClr val="bg1"/>
                </a:solidFill>
                <a:effectLst/>
              </a:rPr>
              <a:t>결과</a:t>
            </a:r>
          </a:p>
        </p:txBody>
      </p:sp>
      <p:sp>
        <p:nvSpPr>
          <p:cNvPr id="27" name="이등변 삼각형 26"/>
          <p:cNvSpPr/>
          <p:nvPr userDrawn="1"/>
        </p:nvSpPr>
        <p:spPr>
          <a:xfrm rot="10800000">
            <a:off x="318194" y="3234191"/>
            <a:ext cx="212437" cy="12931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 userDrawn="1"/>
        </p:nvSpPr>
        <p:spPr>
          <a:xfrm>
            <a:off x="526017" y="3135740"/>
            <a:ext cx="1662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  <a:effectLst/>
              </a:rPr>
              <a:t>Q&amp;A</a:t>
            </a:r>
            <a:endParaRPr lang="ko-KR" altLang="en-US" sz="2000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600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2837801"/>
            <a:ext cx="9144000" cy="1182399"/>
          </a:xfrm>
        </p:spPr>
        <p:txBody>
          <a:bodyPr anchor="b"/>
          <a:lstStyle>
            <a:lvl1pPr algn="ctr">
              <a:defRPr sz="6000" b="1" spc="60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6834909" y="5412509"/>
            <a:ext cx="490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김은비</a:t>
            </a:r>
            <a:r>
              <a:rPr lang="en-US" altLang="ko-KR" sz="2000" dirty="0"/>
              <a:t>, </a:t>
            </a:r>
            <a:r>
              <a:rPr lang="ko-KR" altLang="en-US" sz="2000" dirty="0"/>
              <a:t>김은수</a:t>
            </a:r>
            <a:r>
              <a:rPr lang="en-US" altLang="ko-KR" sz="2000" dirty="0"/>
              <a:t>, </a:t>
            </a:r>
            <a:r>
              <a:rPr lang="ko-KR" altLang="en-US" sz="2000" dirty="0"/>
              <a:t>백서연</a:t>
            </a:r>
            <a:r>
              <a:rPr lang="en-US" altLang="ko-KR" sz="2000" dirty="0"/>
              <a:t>,</a:t>
            </a:r>
            <a:r>
              <a:rPr lang="en-US" altLang="ko-KR" sz="2000" baseline="0" dirty="0"/>
              <a:t> </a:t>
            </a:r>
            <a:r>
              <a:rPr lang="ko-KR" altLang="en-US" sz="2000" dirty="0"/>
              <a:t>이강산</a:t>
            </a:r>
            <a:r>
              <a:rPr lang="en-US" altLang="ko-KR" sz="2000" dirty="0"/>
              <a:t>, </a:t>
            </a:r>
            <a:r>
              <a:rPr lang="ko-KR" altLang="en-US" sz="2000" dirty="0"/>
              <a:t>홍성민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193040" y="193040"/>
            <a:ext cx="11805920" cy="6492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개체 틀 11"/>
          <p:cNvSpPr>
            <a:spLocks noGrp="1"/>
          </p:cNvSpPr>
          <p:nvPr>
            <p:ph type="title"/>
          </p:nvPr>
        </p:nvSpPr>
        <p:spPr>
          <a:xfrm>
            <a:off x="838200" y="1842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911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sungmin.hong#!/vizhome/SmartCareer/1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slide" Target="slide8.xml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9" Type="http://schemas.openxmlformats.org/officeDocument/2006/relationships/slide" Target="slide22.xml"/><Relationship Id="rId3" Type="http://schemas.openxmlformats.org/officeDocument/2006/relationships/slide" Target="slide3.xml"/><Relationship Id="rId21" Type="http://schemas.openxmlformats.org/officeDocument/2006/relationships/slide" Target="slide12.xml"/><Relationship Id="rId34" Type="http://schemas.openxmlformats.org/officeDocument/2006/relationships/image" Target="../media/image68.png"/><Relationship Id="rId42" Type="http://schemas.openxmlformats.org/officeDocument/2006/relationships/image" Target="../media/image72.png"/><Relationship Id="rId7" Type="http://schemas.openxmlformats.org/officeDocument/2006/relationships/slide" Target="slide5.xml"/><Relationship Id="rId12" Type="http://schemas.openxmlformats.org/officeDocument/2006/relationships/image" Target="../media/image57.png"/><Relationship Id="rId17" Type="http://schemas.openxmlformats.org/officeDocument/2006/relationships/slide" Target="slide10.xml"/><Relationship Id="rId25" Type="http://schemas.openxmlformats.org/officeDocument/2006/relationships/slide" Target="slide14.xml"/><Relationship Id="rId33" Type="http://schemas.openxmlformats.org/officeDocument/2006/relationships/slide" Target="slide19.xml"/><Relationship Id="rId38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29" Type="http://schemas.openxmlformats.org/officeDocument/2006/relationships/slide" Target="slide17.xml"/><Relationship Id="rId41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slide" Target="slide7.xml"/><Relationship Id="rId24" Type="http://schemas.openxmlformats.org/officeDocument/2006/relationships/image" Target="../media/image63.png"/><Relationship Id="rId32" Type="http://schemas.openxmlformats.org/officeDocument/2006/relationships/image" Target="../media/image67.png"/><Relationship Id="rId37" Type="http://schemas.openxmlformats.org/officeDocument/2006/relationships/slide" Target="slide21.xml"/><Relationship Id="rId40" Type="http://schemas.openxmlformats.org/officeDocument/2006/relationships/image" Target="../media/image71.png"/><Relationship Id="rId5" Type="http://schemas.openxmlformats.org/officeDocument/2006/relationships/slide" Target="slide4.xml"/><Relationship Id="rId15" Type="http://schemas.openxmlformats.org/officeDocument/2006/relationships/slide" Target="slide9.xml"/><Relationship Id="rId23" Type="http://schemas.openxmlformats.org/officeDocument/2006/relationships/slide" Target="slide13.xml"/><Relationship Id="rId28" Type="http://schemas.openxmlformats.org/officeDocument/2006/relationships/image" Target="../media/image65.png"/><Relationship Id="rId36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slide" Target="slide11.xml"/><Relationship Id="rId31" Type="http://schemas.openxmlformats.org/officeDocument/2006/relationships/slide" Target="slide18.xml"/><Relationship Id="rId4" Type="http://schemas.openxmlformats.org/officeDocument/2006/relationships/image" Target="../media/image53.png"/><Relationship Id="rId9" Type="http://schemas.openxmlformats.org/officeDocument/2006/relationships/slide" Target="slide6.xml"/><Relationship Id="rId14" Type="http://schemas.openxmlformats.org/officeDocument/2006/relationships/image" Target="../media/image58.png"/><Relationship Id="rId22" Type="http://schemas.openxmlformats.org/officeDocument/2006/relationships/image" Target="../media/image62.png"/><Relationship Id="rId27" Type="http://schemas.openxmlformats.org/officeDocument/2006/relationships/slide" Target="slide16.xml"/><Relationship Id="rId30" Type="http://schemas.openxmlformats.org/officeDocument/2006/relationships/image" Target="../media/image66.png"/><Relationship Id="rId35" Type="http://schemas.openxmlformats.org/officeDocument/2006/relationships/slide" Target="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altLang="ko-KR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Smart Career Project</a:t>
            </a:r>
            <a:br>
              <a:rPr lang="en-US" altLang="ko-KR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endParaRPr lang="ko-KR" altLang="en-US" sz="3000" b="1" spc="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608948" y="5439265"/>
            <a:ext cx="6095999" cy="506691"/>
          </a:xfrm>
        </p:spPr>
        <p:txBody>
          <a:bodyPr/>
          <a:lstStyle/>
          <a:p>
            <a:pPr algn="r"/>
            <a:r>
              <a:rPr lang="ko-KR" altLang="en-US" sz="2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홍성민</a:t>
            </a:r>
            <a:r>
              <a:rPr lang="en-US" altLang="ko-KR" sz="2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spc="600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김은비</a:t>
            </a:r>
            <a:r>
              <a:rPr lang="en-US" altLang="ko-KR" sz="2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, </a:t>
            </a:r>
            <a:r>
              <a:rPr lang="ko-KR" altLang="en-US" sz="2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김은수</a:t>
            </a:r>
            <a:r>
              <a:rPr lang="en-US" altLang="ko-KR" sz="2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, </a:t>
            </a:r>
            <a:r>
              <a:rPr lang="ko-KR" altLang="en-US" sz="2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백서연</a:t>
            </a:r>
            <a:r>
              <a:rPr lang="en-US" altLang="ko-KR" sz="2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 </a:t>
            </a:r>
            <a:endParaRPr lang="ko-KR" altLang="en-US" sz="2000" b="1" spc="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6931" y="6087358"/>
            <a:ext cx="319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Mentor: </a:t>
            </a:r>
            <a:r>
              <a:rPr lang="ko-KR" altLang="en-US" sz="2000" b="1" spc="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송재희님</a:t>
            </a:r>
            <a:endParaRPr lang="ko-KR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87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General Process</a:t>
            </a:r>
            <a:endParaRPr lang="ko-KR" altLang="en-US" spc="3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844096" y="1579431"/>
            <a:ext cx="8492134" cy="4189912"/>
            <a:chOff x="2844096" y="1579431"/>
            <a:chExt cx="8492134" cy="418991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4096" y="2055824"/>
              <a:ext cx="1859879" cy="1575271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4624805" y="3723912"/>
              <a:ext cx="2216239" cy="1945202"/>
              <a:chOff x="4690322" y="3139971"/>
              <a:chExt cx="2329831" cy="2135619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2740" y="3139971"/>
                <a:ext cx="2157413" cy="184683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4690322" y="4920790"/>
                <a:ext cx="2191248" cy="35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solidFill>
                      <a:srgbClr val="3F7B9C"/>
                    </a:solidFill>
                  </a:rPr>
                  <a:t>Data Exploration</a:t>
                </a:r>
                <a:endParaRPr lang="ko-KR" altLang="en-US" sz="1500" b="1" dirty="0">
                  <a:solidFill>
                    <a:srgbClr val="3F7B9C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7069013" y="1579431"/>
              <a:ext cx="2359369" cy="2124279"/>
              <a:chOff x="6888326" y="1655150"/>
              <a:chExt cx="2076566" cy="1904097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6888326" y="1655150"/>
                <a:ext cx="2076566" cy="1877864"/>
                <a:chOff x="6881568" y="1699935"/>
                <a:chExt cx="2188125" cy="2168165"/>
              </a:xfrm>
            </p:grpSpPr>
            <p:grpSp>
              <p:nvGrpSpPr>
                <p:cNvPr id="11" name="그룹 10"/>
                <p:cNvGrpSpPr/>
                <p:nvPr/>
              </p:nvGrpSpPr>
              <p:grpSpPr>
                <a:xfrm>
                  <a:off x="6881568" y="1699935"/>
                  <a:ext cx="2188125" cy="2168165"/>
                  <a:chOff x="7051250" y="1699935"/>
                  <a:chExt cx="2188125" cy="2168165"/>
                </a:xfrm>
              </p:grpSpPr>
              <p:grpSp>
                <p:nvGrpSpPr>
                  <p:cNvPr id="9" name="그룹 8"/>
                  <p:cNvGrpSpPr/>
                  <p:nvPr/>
                </p:nvGrpSpPr>
                <p:grpSpPr>
                  <a:xfrm>
                    <a:off x="7165723" y="1699935"/>
                    <a:ext cx="2073652" cy="2168165"/>
                    <a:chOff x="5053012" y="2338387"/>
                    <a:chExt cx="2375310" cy="2375015"/>
                  </a:xfrm>
                </p:grpSpPr>
                <p:pic>
                  <p:nvPicPr>
                    <p:cNvPr id="6" name="그림 5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053012" y="2338387"/>
                      <a:ext cx="2085975" cy="21812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" name="직사각형 6"/>
                    <p:cNvSpPr/>
                    <p:nvPr/>
                  </p:nvSpPr>
                  <p:spPr>
                    <a:xfrm>
                      <a:off x="6777872" y="3836709"/>
                      <a:ext cx="650450" cy="87669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" name="직사각형 7"/>
                    <p:cNvSpPr/>
                    <p:nvPr/>
                  </p:nvSpPr>
                  <p:spPr>
                    <a:xfrm rot="2151290">
                      <a:off x="6453161" y="4316648"/>
                      <a:ext cx="767325" cy="15879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" name="직사각형 9"/>
                  <p:cNvSpPr/>
                  <p:nvPr/>
                </p:nvSpPr>
                <p:spPr>
                  <a:xfrm>
                    <a:off x="7051250" y="2695561"/>
                    <a:ext cx="367645" cy="37220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" name="직사각형 18"/>
                <p:cNvSpPr/>
                <p:nvPr/>
              </p:nvSpPr>
              <p:spPr>
                <a:xfrm>
                  <a:off x="7065390" y="1709362"/>
                  <a:ext cx="1597843" cy="496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7169761" y="3269578"/>
                <a:ext cx="1423448" cy="28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solidFill>
                      <a:srgbClr val="3F7B9C"/>
                    </a:solidFill>
                  </a:rPr>
                  <a:t>Pre-processing</a:t>
                </a:r>
                <a:endParaRPr lang="ko-KR" altLang="en-US" sz="1500" b="1" dirty="0">
                  <a:solidFill>
                    <a:srgbClr val="3F7B9C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9122240" y="3787452"/>
              <a:ext cx="2213990" cy="1981891"/>
              <a:chOff x="9455508" y="2265360"/>
              <a:chExt cx="1840041" cy="1463740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644973" y="2265360"/>
                <a:ext cx="1514265" cy="1313023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9455508" y="3490424"/>
                <a:ext cx="1840041" cy="238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solidFill>
                      <a:srgbClr val="3F7B9C"/>
                    </a:solidFill>
                  </a:rPr>
                  <a:t>Data Visualization</a:t>
                </a:r>
                <a:endParaRPr lang="ko-KR" altLang="en-US" sz="1500" b="1" dirty="0">
                  <a:solidFill>
                    <a:srgbClr val="3F7B9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06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1. Web Scraping</a:t>
            </a:r>
            <a:endParaRPr lang="ko-KR" altLang="en-US" spc="3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033105" y="2347274"/>
            <a:ext cx="8055714" cy="2070902"/>
            <a:chOff x="3033105" y="2347274"/>
            <a:chExt cx="8055714" cy="20709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3105" y="2432116"/>
              <a:ext cx="8052571" cy="198606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3648174" y="3953892"/>
              <a:ext cx="1866507" cy="367644"/>
              <a:chOff x="2837468" y="4760536"/>
              <a:chExt cx="1923068" cy="49019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837468" y="4760536"/>
                <a:ext cx="1923068" cy="4901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917596" y="4762747"/>
                <a:ext cx="1762812" cy="410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3F7B9C"/>
                    </a:solidFill>
                  </a:rPr>
                  <a:t>Webpages</a:t>
                </a:r>
                <a:endParaRPr lang="ko-KR" altLang="en-US" sz="1400" b="1" dirty="0">
                  <a:solidFill>
                    <a:srgbClr val="3F7B9C"/>
                  </a:solidFill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6619195" y="3953902"/>
              <a:ext cx="1866509" cy="367645"/>
              <a:chOff x="2837468" y="4760536"/>
              <a:chExt cx="1923068" cy="49019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2837468" y="4760536"/>
                <a:ext cx="1923068" cy="4901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868212" y="4762733"/>
                <a:ext cx="1762811" cy="41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3F7B9C"/>
                    </a:solidFill>
                  </a:rPr>
                  <a:t>Web Scraping</a:t>
                </a:r>
                <a:endParaRPr lang="ko-KR" altLang="en-US" sz="1400" b="1" dirty="0">
                  <a:solidFill>
                    <a:srgbClr val="3F7B9C"/>
                  </a:solidFill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9100769" y="3883845"/>
              <a:ext cx="1988050" cy="451186"/>
              <a:chOff x="2741128" y="4667133"/>
              <a:chExt cx="2048294" cy="601583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741128" y="4667133"/>
                <a:ext cx="2048294" cy="6015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39087" y="4730449"/>
                <a:ext cx="1762811" cy="41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3F7B9C"/>
                    </a:solidFill>
                  </a:rPr>
                  <a:t>Mongo DB</a:t>
                </a:r>
                <a:endParaRPr lang="ko-KR" altLang="en-US" sz="1400" b="1" dirty="0">
                  <a:solidFill>
                    <a:srgbClr val="3F7B9C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0199802" y="2347274"/>
              <a:ext cx="707010" cy="923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18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1. Web Scraping</a:t>
            </a:r>
            <a:endParaRPr lang="ko-KR" altLang="en-US" spc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33" y="960582"/>
            <a:ext cx="5770315" cy="562803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678878" y="1995055"/>
            <a:ext cx="3253839" cy="486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10647" y="3038105"/>
            <a:ext cx="3253839" cy="486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51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1. Web Scraping: LinkedIn vs. Indeed</a:t>
            </a:r>
            <a:endParaRPr lang="ko-KR" altLang="en-US" spc="3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07403"/>
              </p:ext>
            </p:extLst>
          </p:nvPr>
        </p:nvGraphicFramePr>
        <p:xfrm>
          <a:off x="3031243" y="2978869"/>
          <a:ext cx="8686275" cy="25735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44073">
                  <a:extLst>
                    <a:ext uri="{9D8B030D-6E8A-4147-A177-3AD203B41FA5}">
                      <a16:colId xmlns:a16="http://schemas.microsoft.com/office/drawing/2014/main" val="640736815"/>
                    </a:ext>
                  </a:extLst>
                </a:gridCol>
                <a:gridCol w="3261674">
                  <a:extLst>
                    <a:ext uri="{9D8B030D-6E8A-4147-A177-3AD203B41FA5}">
                      <a16:colId xmlns:a16="http://schemas.microsoft.com/office/drawing/2014/main" val="1906790295"/>
                    </a:ext>
                  </a:extLst>
                </a:gridCol>
                <a:gridCol w="3280528">
                  <a:extLst>
                    <a:ext uri="{9D8B030D-6E8A-4147-A177-3AD203B41FA5}">
                      <a16:colId xmlns:a16="http://schemas.microsoft.com/office/drawing/2014/main" val="2406604998"/>
                    </a:ext>
                  </a:extLst>
                </a:gridCol>
              </a:tblGrid>
              <a:tr h="895548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ko-KR" b="1" spc="300" dirty="0" err="1">
                          <a:solidFill>
                            <a:schemeClr val="tx1"/>
                          </a:solidFill>
                        </a:rPr>
                        <a:t>BeautifulSoup</a:t>
                      </a:r>
                      <a:endParaRPr lang="ko-KR" altLang="en-US" b="1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115098"/>
                  </a:ext>
                </a:extLst>
              </a:tr>
              <a:tr h="904973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ko-KR" b="1" spc="300" dirty="0" err="1">
                          <a:solidFill>
                            <a:schemeClr val="tx1"/>
                          </a:solidFill>
                        </a:rPr>
                        <a:t>Scrapy</a:t>
                      </a:r>
                      <a:endParaRPr lang="ko-KR" altLang="en-US" b="1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762569"/>
                  </a:ext>
                </a:extLst>
              </a:tr>
              <a:tr h="77299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spc="300" dirty="0">
                          <a:solidFill>
                            <a:schemeClr val="tx1"/>
                          </a:solidFill>
                        </a:rPr>
                        <a:t>Selenium</a:t>
                      </a:r>
                      <a:endParaRPr lang="ko-KR" altLang="en-US" b="1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03153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7388" t="68585"/>
          <a:stretch/>
        </p:blipFill>
        <p:spPr>
          <a:xfrm>
            <a:off x="8456235" y="1761943"/>
            <a:ext cx="3006758" cy="861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5327" b="58505"/>
          <a:stretch/>
        </p:blipFill>
        <p:spPr>
          <a:xfrm>
            <a:off x="4968972" y="1623684"/>
            <a:ext cx="3124593" cy="11382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4818" y="4835189"/>
            <a:ext cx="581800" cy="5683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5909" y="4055404"/>
            <a:ext cx="561189" cy="5392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5124" y="4055404"/>
            <a:ext cx="561189" cy="5392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5124" y="3126281"/>
            <a:ext cx="561189" cy="5392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5909" y="3126281"/>
            <a:ext cx="561189" cy="5392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5909" y="4931311"/>
            <a:ext cx="561189" cy="5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0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2. Data Exploration</a:t>
            </a:r>
            <a:endParaRPr lang="ko-KR" altLang="en-US" spc="3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67886"/>
              </p:ext>
            </p:extLst>
          </p:nvPr>
        </p:nvGraphicFramePr>
        <p:xfrm>
          <a:off x="2958275" y="1313432"/>
          <a:ext cx="8667668" cy="517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9980">
                  <a:extLst>
                    <a:ext uri="{9D8B030D-6E8A-4147-A177-3AD203B41FA5}">
                      <a16:colId xmlns:a16="http://schemas.microsoft.com/office/drawing/2014/main" val="114284091"/>
                    </a:ext>
                  </a:extLst>
                </a:gridCol>
                <a:gridCol w="3538846">
                  <a:extLst>
                    <a:ext uri="{9D8B030D-6E8A-4147-A177-3AD203B41FA5}">
                      <a16:colId xmlns:a16="http://schemas.microsoft.com/office/drawing/2014/main" val="186652090"/>
                    </a:ext>
                  </a:extLst>
                </a:gridCol>
                <a:gridCol w="3348842">
                  <a:extLst>
                    <a:ext uri="{9D8B030D-6E8A-4147-A177-3AD203B41FA5}">
                      <a16:colId xmlns:a16="http://schemas.microsoft.com/office/drawing/2014/main" val="1207251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Keyword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Analyst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Engineer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062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Len(data)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263688"/>
                  </a:ext>
                </a:extLst>
              </a:tr>
              <a:tr h="4428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Example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85443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1194" y="2556534"/>
            <a:ext cx="3200678" cy="32148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8176" y="2556534"/>
            <a:ext cx="3463018" cy="34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349" y="4841277"/>
            <a:ext cx="4039775" cy="14109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2. Data Exploration</a:t>
            </a:r>
            <a:endParaRPr lang="ko-KR" altLang="en-US" spc="3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343" y="1421013"/>
            <a:ext cx="4860781" cy="1612328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6881750" y="3160114"/>
            <a:ext cx="469076" cy="1554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964" y="3434980"/>
            <a:ext cx="3339070" cy="7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2. Data Exploration</a:t>
            </a:r>
            <a:endParaRPr lang="ko-KR" altLang="en-US" spc="3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830" y="960582"/>
            <a:ext cx="7324739" cy="547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9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2. Data Exploration</a:t>
            </a:r>
            <a:endParaRPr lang="ko-KR" altLang="en-US" spc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795" y="1236701"/>
            <a:ext cx="3672012" cy="23780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776" y="1185166"/>
            <a:ext cx="3697244" cy="24811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747" y="3666303"/>
            <a:ext cx="2299142" cy="27934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940" y="3895820"/>
            <a:ext cx="3471924" cy="27310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108" y="4153082"/>
            <a:ext cx="3423433" cy="221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6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3. PRE-processing: Job Title</a:t>
            </a:r>
            <a:endParaRPr lang="ko-KR" altLang="en-US" spc="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56" y="1448788"/>
            <a:ext cx="4238500" cy="4275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51" y="1669879"/>
            <a:ext cx="4543631" cy="34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62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3. PRE-processing: Education</a:t>
            </a:r>
            <a:endParaRPr lang="ko-KR" altLang="en-US" spc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536" y="960582"/>
            <a:ext cx="5000625" cy="5343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575" y="1459438"/>
            <a:ext cx="4654145" cy="36944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57537" y="2992582"/>
            <a:ext cx="4622038" cy="7837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9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91" y="1632057"/>
            <a:ext cx="5590096" cy="49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56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3. PRE-processing: Location</a:t>
            </a:r>
            <a:endParaRPr lang="ko-KR" altLang="en-US" spc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782" y="1235033"/>
            <a:ext cx="5308112" cy="4748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857" y="3143374"/>
            <a:ext cx="5419725" cy="23050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766463" y="3823856"/>
            <a:ext cx="3170712" cy="391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5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3. PRE-processing: Years of Experience</a:t>
            </a:r>
            <a:endParaRPr lang="ko-KR" altLang="en-US" spc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7" y="960582"/>
            <a:ext cx="3733800" cy="2981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442" y="2451244"/>
            <a:ext cx="6654140" cy="414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07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3. PRE-processing</a:t>
            </a:r>
            <a:endParaRPr lang="ko-KR" altLang="en-US" spc="300" dirty="0"/>
          </a:p>
        </p:txBody>
      </p:sp>
      <p:sp>
        <p:nvSpPr>
          <p:cNvPr id="4" name="TextBox 3"/>
          <p:cNvSpPr txBox="1"/>
          <p:nvPr/>
        </p:nvSpPr>
        <p:spPr>
          <a:xfrm>
            <a:off x="3515096" y="2173184"/>
            <a:ext cx="6733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Skills </a:t>
            </a:r>
            <a:r>
              <a:rPr lang="ko-KR" altLang="en-US" sz="4000" dirty="0">
                <a:solidFill>
                  <a:schemeClr val="bg1"/>
                </a:solidFill>
              </a:rPr>
              <a:t>뽑아낸 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086" y="860764"/>
            <a:ext cx="8890227" cy="571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8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3. PRE-processing</a:t>
            </a:r>
            <a:endParaRPr lang="ko-KR" altLang="en-US" spc="300" dirty="0"/>
          </a:p>
        </p:txBody>
      </p:sp>
      <p:sp>
        <p:nvSpPr>
          <p:cNvPr id="4" name="TextBox 3"/>
          <p:cNvSpPr txBox="1"/>
          <p:nvPr/>
        </p:nvSpPr>
        <p:spPr>
          <a:xfrm>
            <a:off x="3515096" y="2173184"/>
            <a:ext cx="6733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Skills </a:t>
            </a:r>
            <a:r>
              <a:rPr lang="ko-KR" altLang="en-US" sz="4000" dirty="0">
                <a:solidFill>
                  <a:schemeClr val="bg1"/>
                </a:solidFill>
              </a:rPr>
              <a:t>뽑아낸 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18" y="960582"/>
            <a:ext cx="8728364" cy="53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1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3. PRE-processing</a:t>
            </a:r>
            <a:endParaRPr lang="ko-KR" altLang="en-US" spc="300" dirty="0"/>
          </a:p>
        </p:txBody>
      </p:sp>
      <p:sp>
        <p:nvSpPr>
          <p:cNvPr id="4" name="TextBox 3"/>
          <p:cNvSpPr txBox="1"/>
          <p:nvPr/>
        </p:nvSpPr>
        <p:spPr>
          <a:xfrm>
            <a:off x="3515096" y="2173184"/>
            <a:ext cx="6733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Degree </a:t>
            </a:r>
            <a:r>
              <a:rPr lang="ko-KR" altLang="en-US" sz="4000" dirty="0">
                <a:solidFill>
                  <a:schemeClr val="bg1"/>
                </a:solidFill>
              </a:rPr>
              <a:t>뽑아낸 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454" y="960582"/>
            <a:ext cx="8041492" cy="54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26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4. Visualization</a:t>
            </a:r>
            <a:endParaRPr lang="ko-KR" altLang="en-US" spc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064" y="311551"/>
            <a:ext cx="1364260" cy="12980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60" y="1427165"/>
            <a:ext cx="8789679" cy="51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3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4. Visualization</a:t>
            </a:r>
            <a:r>
              <a:rPr lang="en-US" altLang="ko-KR" sz="1800" spc="300" dirty="0"/>
              <a:t>(Tableau)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31833" y="6037039"/>
            <a:ext cx="7742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https://public.tableau.com/profile/sungmin.hong#!/vizhome/SmartCareer/12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345CBA-A966-4F66-9BF9-EAC6105D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833" y="1169128"/>
            <a:ext cx="8559063" cy="46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39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Tableau </a:t>
            </a:r>
            <a:r>
              <a:rPr lang="ko-KR" altLang="en-US" dirty="0"/>
              <a:t>예시 </a:t>
            </a:r>
            <a:r>
              <a:rPr lang="en-US" altLang="ko-KR" dirty="0"/>
              <a:t>: Data Engineer </a:t>
            </a:r>
            <a:r>
              <a:rPr lang="ko-KR" altLang="en-US" dirty="0"/>
              <a:t>직업이 가장 많은 곳은 어디인가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62" y="1220407"/>
            <a:ext cx="9295720" cy="49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6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844096" y="1579431"/>
            <a:ext cx="8492134" cy="4189912"/>
            <a:chOff x="2844096" y="1579431"/>
            <a:chExt cx="8492134" cy="418991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4096" y="2055824"/>
              <a:ext cx="1859879" cy="1575271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4624805" y="3723912"/>
              <a:ext cx="2216239" cy="1945202"/>
              <a:chOff x="4690322" y="3139971"/>
              <a:chExt cx="2329831" cy="2135619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2740" y="3139971"/>
                <a:ext cx="2157413" cy="1846834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4690322" y="4920790"/>
                <a:ext cx="2191248" cy="35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solidFill>
                      <a:srgbClr val="3F7B9C"/>
                    </a:solidFill>
                  </a:rPr>
                  <a:t>Data Exploration</a:t>
                </a:r>
                <a:endParaRPr lang="ko-KR" altLang="en-US" sz="1500" b="1" dirty="0">
                  <a:solidFill>
                    <a:srgbClr val="3F7B9C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069013" y="1579431"/>
              <a:ext cx="2359369" cy="2124279"/>
              <a:chOff x="6888326" y="1655150"/>
              <a:chExt cx="2076566" cy="1904097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6888326" y="1655150"/>
                <a:ext cx="2076566" cy="1877864"/>
                <a:chOff x="6881568" y="1699935"/>
                <a:chExt cx="2188125" cy="2168165"/>
              </a:xfrm>
            </p:grpSpPr>
            <p:grpSp>
              <p:nvGrpSpPr>
                <p:cNvPr id="49" name="그룹 48"/>
                <p:cNvGrpSpPr/>
                <p:nvPr/>
              </p:nvGrpSpPr>
              <p:grpSpPr>
                <a:xfrm>
                  <a:off x="6881568" y="1699935"/>
                  <a:ext cx="2188125" cy="2168165"/>
                  <a:chOff x="7051250" y="1699935"/>
                  <a:chExt cx="2188125" cy="2168165"/>
                </a:xfrm>
              </p:grpSpPr>
              <p:grpSp>
                <p:nvGrpSpPr>
                  <p:cNvPr id="53" name="그룹 52"/>
                  <p:cNvGrpSpPr/>
                  <p:nvPr/>
                </p:nvGrpSpPr>
                <p:grpSpPr>
                  <a:xfrm>
                    <a:off x="7165723" y="1699935"/>
                    <a:ext cx="2073652" cy="2168165"/>
                    <a:chOff x="5053012" y="2338387"/>
                    <a:chExt cx="2375310" cy="2375015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053012" y="2338387"/>
                      <a:ext cx="2085975" cy="218122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직사각형 55"/>
                    <p:cNvSpPr/>
                    <p:nvPr/>
                  </p:nvSpPr>
                  <p:spPr>
                    <a:xfrm>
                      <a:off x="6777872" y="3836709"/>
                      <a:ext cx="650450" cy="87669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7" name="직사각형 56"/>
                    <p:cNvSpPr/>
                    <p:nvPr/>
                  </p:nvSpPr>
                  <p:spPr>
                    <a:xfrm rot="2151290">
                      <a:off x="6453161" y="4316648"/>
                      <a:ext cx="767325" cy="15879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7051250" y="2695561"/>
                    <a:ext cx="367645" cy="37220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7065390" y="1709362"/>
                  <a:ext cx="1597843" cy="496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7169761" y="3269578"/>
                <a:ext cx="1423448" cy="28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solidFill>
                      <a:srgbClr val="3F7B9C"/>
                    </a:solidFill>
                  </a:rPr>
                  <a:t>Pre-processing</a:t>
                </a:r>
                <a:endParaRPr lang="ko-KR" altLang="en-US" sz="1500" b="1" dirty="0">
                  <a:solidFill>
                    <a:srgbClr val="3F7B9C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9122240" y="3787452"/>
              <a:ext cx="2213990" cy="1981891"/>
              <a:chOff x="9455508" y="2265360"/>
              <a:chExt cx="1840041" cy="1463740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644973" y="2265360"/>
                <a:ext cx="1514265" cy="131302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9455508" y="3490424"/>
                <a:ext cx="1840041" cy="238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solidFill>
                      <a:srgbClr val="3F7B9C"/>
                    </a:solidFill>
                  </a:rPr>
                  <a:t>Data Visualization</a:t>
                </a:r>
                <a:endParaRPr lang="ko-KR" altLang="en-US" sz="1500" b="1" dirty="0">
                  <a:solidFill>
                    <a:srgbClr val="3F7B9C"/>
                  </a:solidFill>
                </a:endParaRPr>
              </a:p>
            </p:txBody>
          </p:sp>
        </p:grpSp>
      </p:grpSp>
      <p:sp>
        <p:nvSpPr>
          <p:cNvPr id="60" name="제목 1"/>
          <p:cNvSpPr>
            <a:spLocks noGrp="1"/>
          </p:cNvSpPr>
          <p:nvPr>
            <p:ph type="title"/>
          </p:nvPr>
        </p:nvSpPr>
        <p:spPr>
          <a:xfrm>
            <a:off x="2493818" y="323273"/>
            <a:ext cx="9388764" cy="637309"/>
          </a:xfrm>
        </p:spPr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20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00" y="755051"/>
            <a:ext cx="1440000" cy="810000"/>
          </a:xfrm>
          <a:prstGeom prst="rect">
            <a:avLst/>
          </a:prstGeom>
        </p:spPr>
      </p:pic>
      <p:pic>
        <p:nvPicPr>
          <p:cNvPr id="30" name="그림 2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72" y="755051"/>
            <a:ext cx="1440000" cy="810000"/>
          </a:xfrm>
          <a:prstGeom prst="rect">
            <a:avLst/>
          </a:prstGeom>
        </p:spPr>
      </p:pic>
      <p:pic>
        <p:nvPicPr>
          <p:cNvPr id="31" name="그림 3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4" y="755051"/>
            <a:ext cx="1440000" cy="810000"/>
          </a:xfrm>
          <a:prstGeom prst="rect">
            <a:avLst/>
          </a:prstGeom>
        </p:spPr>
      </p:pic>
      <p:pic>
        <p:nvPicPr>
          <p:cNvPr id="32" name="그림 31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283" y="755051"/>
            <a:ext cx="1440000" cy="810000"/>
          </a:xfrm>
          <a:prstGeom prst="rect">
            <a:avLst/>
          </a:prstGeom>
        </p:spPr>
      </p:pic>
      <p:pic>
        <p:nvPicPr>
          <p:cNvPr id="33" name="그림 32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125" y="755051"/>
            <a:ext cx="1440000" cy="810000"/>
          </a:xfrm>
          <a:prstGeom prst="rect">
            <a:avLst/>
          </a:prstGeom>
        </p:spPr>
      </p:pic>
      <p:pic>
        <p:nvPicPr>
          <p:cNvPr id="34" name="그림 33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00" y="1941912"/>
            <a:ext cx="1440000" cy="810000"/>
          </a:xfrm>
          <a:prstGeom prst="rect">
            <a:avLst/>
          </a:prstGeom>
        </p:spPr>
      </p:pic>
      <p:pic>
        <p:nvPicPr>
          <p:cNvPr id="35" name="그림 34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72" y="1941912"/>
            <a:ext cx="1440000" cy="810000"/>
          </a:xfrm>
          <a:prstGeom prst="rect">
            <a:avLst/>
          </a:prstGeom>
        </p:spPr>
      </p:pic>
      <p:pic>
        <p:nvPicPr>
          <p:cNvPr id="36" name="그림 35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4" y="1941912"/>
            <a:ext cx="1440000" cy="810000"/>
          </a:xfrm>
          <a:prstGeom prst="rect">
            <a:avLst/>
          </a:prstGeom>
        </p:spPr>
      </p:pic>
      <p:pic>
        <p:nvPicPr>
          <p:cNvPr id="37" name="그림 36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283" y="1941912"/>
            <a:ext cx="1440000" cy="810000"/>
          </a:xfrm>
          <a:prstGeom prst="rect">
            <a:avLst/>
          </a:prstGeom>
        </p:spPr>
      </p:pic>
      <p:pic>
        <p:nvPicPr>
          <p:cNvPr id="38" name="그림 37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125" y="1941912"/>
            <a:ext cx="1440000" cy="810000"/>
          </a:xfrm>
          <a:prstGeom prst="rect">
            <a:avLst/>
          </a:prstGeom>
        </p:spPr>
      </p:pic>
      <p:pic>
        <p:nvPicPr>
          <p:cNvPr id="39" name="그림 38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00" y="3041759"/>
            <a:ext cx="1440000" cy="810000"/>
          </a:xfrm>
          <a:prstGeom prst="rect">
            <a:avLst/>
          </a:prstGeom>
        </p:spPr>
      </p:pic>
      <p:pic>
        <p:nvPicPr>
          <p:cNvPr id="40" name="그림 39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72" y="3041759"/>
            <a:ext cx="1440000" cy="810000"/>
          </a:xfrm>
          <a:prstGeom prst="rect">
            <a:avLst/>
          </a:prstGeom>
        </p:spPr>
      </p:pic>
      <p:pic>
        <p:nvPicPr>
          <p:cNvPr id="41" name="그림 40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4" y="3060513"/>
            <a:ext cx="1440000" cy="810000"/>
          </a:xfrm>
          <a:prstGeom prst="rect">
            <a:avLst/>
          </a:prstGeom>
        </p:spPr>
      </p:pic>
      <p:pic>
        <p:nvPicPr>
          <p:cNvPr id="42" name="그림 41">
            <a:hlinkClick r:id="rId29" action="ppaction://hlinksldjump"/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283" y="3056361"/>
            <a:ext cx="1440000" cy="810000"/>
          </a:xfrm>
          <a:prstGeom prst="rect">
            <a:avLst/>
          </a:prstGeom>
        </p:spPr>
      </p:pic>
      <p:pic>
        <p:nvPicPr>
          <p:cNvPr id="43" name="그림 42">
            <a:hlinkClick r:id="rId31" action="ppaction://hlinksldjump"/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125" y="3082247"/>
            <a:ext cx="1440000" cy="810000"/>
          </a:xfrm>
          <a:prstGeom prst="rect">
            <a:avLst/>
          </a:prstGeom>
        </p:spPr>
      </p:pic>
      <p:pic>
        <p:nvPicPr>
          <p:cNvPr id="44" name="그림 43">
            <a:hlinkClick r:id="rId33" action="ppaction://hlinksldjump"/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00" y="4305604"/>
            <a:ext cx="1440000" cy="810000"/>
          </a:xfrm>
          <a:prstGeom prst="rect">
            <a:avLst/>
          </a:prstGeom>
        </p:spPr>
      </p:pic>
      <p:pic>
        <p:nvPicPr>
          <p:cNvPr id="45" name="그림 44">
            <a:hlinkClick r:id="rId35" action="ppaction://hlinksldjump"/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72" y="4305604"/>
            <a:ext cx="1440000" cy="810000"/>
          </a:xfrm>
          <a:prstGeom prst="rect">
            <a:avLst/>
          </a:prstGeom>
        </p:spPr>
      </p:pic>
      <p:pic>
        <p:nvPicPr>
          <p:cNvPr id="46" name="그림 45">
            <a:hlinkClick r:id="rId37" action="ppaction://hlinksldjump"/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4" y="4305604"/>
            <a:ext cx="1440000" cy="810000"/>
          </a:xfrm>
          <a:prstGeom prst="rect">
            <a:avLst/>
          </a:prstGeom>
        </p:spPr>
      </p:pic>
      <p:pic>
        <p:nvPicPr>
          <p:cNvPr id="50" name="그림 49">
            <a:hlinkClick r:id="rId39" action="ppaction://hlinksldjump"/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119" y="4305604"/>
            <a:ext cx="1440000" cy="810000"/>
          </a:xfrm>
          <a:prstGeom prst="rect">
            <a:avLst/>
          </a:prstGeom>
        </p:spPr>
      </p:pic>
      <p:pic>
        <p:nvPicPr>
          <p:cNvPr id="51" name="그림 50">
            <a:hlinkClick r:id="rId41" action="ppaction://hlinksldjump"/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125" y="4305604"/>
            <a:ext cx="144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9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300" dirty="0"/>
              <a:t>AI, Robotics, 5G, </a:t>
            </a:r>
            <a:r>
              <a:rPr lang="ko-KR" altLang="en-US" spc="300" dirty="0" err="1"/>
              <a:t>자율주행차</a:t>
            </a:r>
            <a:r>
              <a:rPr lang="ko-KR" altLang="en-US" spc="300" dirty="0"/>
              <a:t> 등 새로운 기술의 등장</a:t>
            </a:r>
            <a:r>
              <a:rPr lang="en-US" altLang="ko-KR" spc="300" dirty="0"/>
              <a:t>… 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627364" y="5999778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r"/>
            <a:r>
              <a:rPr lang="ko-KR" altLang="en-US" spc="300" dirty="0"/>
              <a:t>이에 따라 급변하는 구직 시장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87" y="1089405"/>
            <a:ext cx="7896225" cy="4781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337" y="5292429"/>
            <a:ext cx="20859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17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70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300" dirty="0"/>
              <a:t>구직자들에게 요구되는 점점 다양화된 능력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627364" y="5999778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r"/>
            <a:r>
              <a:rPr lang="ko-KR" altLang="en-US" spc="300" dirty="0"/>
              <a:t>더 험난해진 </a:t>
            </a:r>
            <a:r>
              <a:rPr lang="en-US" altLang="ko-KR" spc="300" dirty="0"/>
              <a:t>Dream Job</a:t>
            </a:r>
            <a:r>
              <a:rPr lang="ko-KR" altLang="en-US" spc="300" dirty="0"/>
              <a:t>을 얻기 위한 여정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072" y="1067233"/>
            <a:ext cx="4305300" cy="2562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675" y="976745"/>
            <a:ext cx="4200525" cy="274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650" y="3695399"/>
            <a:ext cx="65151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300" dirty="0"/>
              <a:t>험난해진 취업과정 앞에 난무하는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627364" y="5999778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r"/>
            <a:r>
              <a:rPr lang="ko-KR" altLang="en-US" spc="300" dirty="0"/>
              <a:t>다양한 의견과 정보들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864" y="1237278"/>
            <a:ext cx="4526132" cy="476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854" y="1237278"/>
            <a:ext cx="4676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7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300" dirty="0"/>
              <a:t>불투명한 미래 때문에 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627364" y="5999778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r"/>
            <a:r>
              <a:rPr lang="ko-KR" altLang="en-US" spc="300" dirty="0"/>
              <a:t>다양한 컨설팅 서비스를 사용하는 하는 구직자들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28" y="1019553"/>
            <a:ext cx="4479939" cy="4921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67" y="1019553"/>
            <a:ext cx="4842215" cy="492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7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300" dirty="0"/>
              <a:t>현재 커리어 컨설팅 시장은 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627364" y="5999778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r"/>
            <a:r>
              <a:rPr lang="ko-KR" altLang="en-US" spc="300" dirty="0"/>
              <a:t>컨설턴트의 경험이 </a:t>
            </a:r>
            <a:r>
              <a:rPr lang="ko-KR" altLang="en-US" spc="300" dirty="0" err="1"/>
              <a:t>바탕이되는</a:t>
            </a:r>
            <a:r>
              <a:rPr lang="ko-KR" altLang="en-US" spc="300" dirty="0"/>
              <a:t> 조언이기에 편향적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3127">
            <a:off x="3245401" y="1231389"/>
            <a:ext cx="3661002" cy="42701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56" y="2398816"/>
            <a:ext cx="3956640" cy="32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1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pc="300" dirty="0"/>
              <a:t>편향성을 극복하고 개인화된 컨설팅 위해 빅데이터를 이용하는 것이 어떨까</a:t>
            </a:r>
            <a:r>
              <a:rPr lang="en-US" altLang="ko-KR" spc="300" dirty="0"/>
              <a:t>?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627364" y="5999778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r"/>
            <a:r>
              <a:rPr lang="ko-KR" altLang="en-US" spc="300" dirty="0"/>
              <a:t>이렇게 시작된 프로젝트 </a:t>
            </a:r>
            <a:r>
              <a:rPr lang="en-US" altLang="ko-KR" spc="300" dirty="0"/>
              <a:t>“</a:t>
            </a:r>
            <a:r>
              <a:rPr lang="en-US" altLang="ko-KR" spc="300" dirty="0" err="1"/>
              <a:t>SmartCareer</a:t>
            </a:r>
            <a:r>
              <a:rPr lang="en-US" altLang="ko-KR" spc="300" dirty="0"/>
              <a:t>”</a:t>
            </a:r>
            <a:endParaRPr lang="ko-KR" altLang="en-US" spc="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46" y="1289123"/>
            <a:ext cx="5963632" cy="48483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31450"/>
          <a:stretch/>
        </p:blipFill>
        <p:spPr>
          <a:xfrm>
            <a:off x="8827706" y="960582"/>
            <a:ext cx="2910819" cy="27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5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pc="300" dirty="0"/>
              <a:t>웹에 있는 이력서를 데이터베이스화 하여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646218" y="5867804"/>
            <a:ext cx="9388764" cy="63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r"/>
            <a:r>
              <a:rPr lang="ko-KR" altLang="en-US" spc="300" dirty="0"/>
              <a:t>키워드에 맞는 정보를 시각화하여 유저에게 제공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83" y="3450327"/>
            <a:ext cx="2873231" cy="2417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1847655"/>
            <a:ext cx="2796755" cy="26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5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AAB2"/>
      </a:accent1>
      <a:accent2>
        <a:srgbClr val="7FD3D1"/>
      </a:accent2>
      <a:accent3>
        <a:srgbClr val="B4EFEC"/>
      </a:accent3>
      <a:accent4>
        <a:srgbClr val="BCCE52"/>
      </a:accent4>
      <a:accent5>
        <a:srgbClr val="EAEDB0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Light"/>
        <a:ea typeface="나눔바른고딕"/>
        <a:cs typeface=""/>
      </a:majorFont>
      <a:minorFont>
        <a:latin typeface="나눔바른고딕 Light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6197</TotalTime>
  <Words>1114</Words>
  <Application>Microsoft Office PowerPoint</Application>
  <PresentationFormat>와이드스크린</PresentationFormat>
  <Paragraphs>146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나눔바른고딕 Light</vt:lpstr>
      <vt:lpstr>나눔바른고딕</vt:lpstr>
      <vt:lpstr>Arial</vt:lpstr>
      <vt:lpstr>Office 테마</vt:lpstr>
      <vt:lpstr>Smart Career Project </vt:lpstr>
      <vt:lpstr>PowerPoint 프레젠테이션</vt:lpstr>
      <vt:lpstr>AI, Robotics, 5G, 자율주행차 등 새로운 기술의 등장… </vt:lpstr>
      <vt:lpstr>구직자들에게 요구되는 점점 다양화된 능력</vt:lpstr>
      <vt:lpstr>험난해진 취업과정 앞에 난무하는</vt:lpstr>
      <vt:lpstr>불투명한 미래 때문에 </vt:lpstr>
      <vt:lpstr>현재 커리어 컨설팅 시장은 </vt:lpstr>
      <vt:lpstr>편향성을 극복하고 개인화된 컨설팅 위해 빅데이터를 이용하는 것이 어떨까?</vt:lpstr>
      <vt:lpstr>웹에 있는 이력서를 데이터베이스화 하여</vt:lpstr>
      <vt:lpstr>General Process</vt:lpstr>
      <vt:lpstr>1. Web Scraping</vt:lpstr>
      <vt:lpstr>1. Web Scraping</vt:lpstr>
      <vt:lpstr>1. Web Scraping: LinkedIn vs. Indeed</vt:lpstr>
      <vt:lpstr>2. Data Exploration</vt:lpstr>
      <vt:lpstr>2. Data Exploration</vt:lpstr>
      <vt:lpstr>2. Data Exploration</vt:lpstr>
      <vt:lpstr>2. Data Exploration</vt:lpstr>
      <vt:lpstr>3. PRE-processing: Job Title</vt:lpstr>
      <vt:lpstr>3. PRE-processing: Education</vt:lpstr>
      <vt:lpstr>3. PRE-processing: Location</vt:lpstr>
      <vt:lpstr>3. PRE-processing: Years of Experience</vt:lpstr>
      <vt:lpstr>3. PRE-processing</vt:lpstr>
      <vt:lpstr>3. PRE-processing</vt:lpstr>
      <vt:lpstr>3. PRE-processing</vt:lpstr>
      <vt:lpstr>4. Visualization</vt:lpstr>
      <vt:lpstr>4. Visualization(Tableau)</vt:lpstr>
      <vt:lpstr>Tableau 예시 : Data Engineer 직업이 가장 많은 곳은 어디인가?</vt:lpstr>
      <vt:lpstr>느낀점</vt:lpstr>
      <vt:lpstr>PowerPoint 프레젠테이션</vt:lpstr>
      <vt:lpstr>Thank You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Sungmin Hong</dc:creator>
  <cp:lastModifiedBy>백서연</cp:lastModifiedBy>
  <cp:revision>288</cp:revision>
  <dcterms:created xsi:type="dcterms:W3CDTF">2019-11-17T12:41:29Z</dcterms:created>
  <dcterms:modified xsi:type="dcterms:W3CDTF">2019-12-06T09:27:43Z</dcterms:modified>
</cp:coreProperties>
</file>